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4" r:id="rId2"/>
    <p:sldId id="583" r:id="rId3"/>
    <p:sldId id="584" r:id="rId4"/>
    <p:sldId id="574" r:id="rId5"/>
    <p:sldId id="593" r:id="rId6"/>
    <p:sldId id="567" r:id="rId7"/>
    <p:sldId id="565" r:id="rId8"/>
    <p:sldId id="572" r:id="rId9"/>
    <p:sldId id="577" r:id="rId10"/>
    <p:sldId id="587" r:id="rId11"/>
    <p:sldId id="582" r:id="rId12"/>
    <p:sldId id="581" r:id="rId13"/>
    <p:sldId id="589" r:id="rId14"/>
    <p:sldId id="573" r:id="rId15"/>
    <p:sldId id="585" r:id="rId16"/>
    <p:sldId id="591" r:id="rId17"/>
    <p:sldId id="586" r:id="rId18"/>
    <p:sldId id="592" r:id="rId19"/>
    <p:sldId id="259" r:id="rId20"/>
    <p:sldId id="275" r:id="rId21"/>
    <p:sldId id="276" r:id="rId22"/>
    <p:sldId id="594" r:id="rId23"/>
    <p:sldId id="590" r:id="rId24"/>
    <p:sldId id="564" r:id="rId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A08232"/>
    <a:srgbClr val="FA8214"/>
    <a:srgbClr val="A01E28"/>
    <a:srgbClr val="A00078"/>
    <a:srgbClr val="00B49A"/>
    <a:srgbClr val="82BE3C"/>
    <a:srgbClr val="50AAE6"/>
    <a:srgbClr val="5A6EB4"/>
    <a:srgbClr val="DC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howGuides="1">
      <p:cViewPr varScale="1">
        <p:scale>
          <a:sx n="90" d="100"/>
          <a:sy n="90" d="100"/>
        </p:scale>
        <p:origin x="98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50" d="100"/>
          <a:sy n="50" d="100"/>
        </p:scale>
        <p:origin x="3192" y="60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7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4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en-US"/>
              <a:t>Chair for Embedded Systems (CES)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800"/>
              <a:t>KIT – University of the State of Baden-Wuerttemberg and </a:t>
            </a:r>
            <a:br>
              <a:rPr lang="en-US" sz="800"/>
            </a:br>
            <a:r>
              <a:rPr lang="en-US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" name="Slide Number Placeholder 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375A8-4D7F-4C18-9F05-3E69456AC9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3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1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5" descr="Kopfbild"/>
          <p:cNvPicPr>
            <a:picLocks noChangeAspect="1" noChangeArrowheads="1"/>
          </p:cNvPicPr>
          <p:nvPr userDrawn="1"/>
        </p:nvPicPr>
        <p:blipFill>
          <a:blip r:embed="rId2" cstate="print"/>
          <a:srcRect r="33687"/>
          <a:stretch>
            <a:fillRect/>
          </a:stretch>
        </p:blipFill>
        <p:spPr bwMode="auto">
          <a:xfrm>
            <a:off x="0" y="3429000"/>
            <a:ext cx="9144000" cy="2921000"/>
          </a:xfrm>
          <a:prstGeom prst="rect">
            <a:avLst/>
          </a:prstGeom>
          <a:noFill/>
        </p:spPr>
      </p:pic>
      <p:pic>
        <p:nvPicPr>
          <p:cNvPr id="26635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85763" y="3289401"/>
            <a:ext cx="45370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2000" kern="1200" noProof="0" dirty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CES – Chair</a:t>
            </a:r>
            <a:r>
              <a:rPr lang="en-US" sz="2000" kern="1200" baseline="0" noProof="0" dirty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 for Embedded Systems</a:t>
            </a:r>
            <a:endParaRPr lang="en-US" sz="2000" noProof="0" dirty="0">
              <a:solidFill>
                <a:schemeClr val="bg1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01946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ces.itec.kit.edu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9" name="Picture 13" descr="KIT-Logo-rgb_en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417038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ES-Logo.tif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867650" y="331788"/>
            <a:ext cx="920750" cy="9207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6766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975"/>
            <a:ext cx="9144000" cy="70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716088"/>
            <a:ext cx="4203700" cy="477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716088"/>
            <a:ext cx="4203700" cy="477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3318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AD1D-6077-4F26-B178-44475D9E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B606932-B917-4B6A-8DEF-A82E211B5934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5AEA-BFFC-473B-9CBD-4FDC1448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FE4F-1EE9-4C81-A1F5-9CCAD94C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04C6B-0B5F-4D40-B5A5-DC5EF099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1D338568-D852-484D-B8E2-F06623F376F1}" type="slidenum">
              <a:rPr lang="zh-CN" altLang="de-DE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78267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808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905000"/>
            <a:ext cx="4040188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0808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905000"/>
            <a:ext cx="4041775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705600" y="6333439"/>
            <a:ext cx="1828800" cy="51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ces.itec.kit.edu</a:t>
            </a:r>
            <a:endParaRPr lang="en-US" sz="1200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4409280" y="6324600"/>
            <a:ext cx="46752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defRPr/>
            </a:pPr>
            <a:fld id="{37B4508C-19D0-45E7-8879-F89D66050682}" type="slidenum">
              <a:rPr lang="de-DE" sz="1200" b="1" smtClean="0"/>
              <a:t>‹#›</a:t>
            </a:fld>
            <a:r>
              <a:rPr lang="de-DE" sz="1200" b="1" dirty="0"/>
              <a:t>/24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7140" y="6324600"/>
            <a:ext cx="412006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50000"/>
              </a:spcBef>
              <a:defRPr/>
            </a:pPr>
            <a:r>
              <a:rPr lang="en-US" sz="1200" dirty="0"/>
              <a:t>Sajjad Hussain, SS-2021</a:t>
            </a:r>
            <a:endParaRPr lang="de-DE" sz="1200" b="1" dirty="0"/>
          </a:p>
        </p:txBody>
      </p:sp>
      <p:pic>
        <p:nvPicPr>
          <p:cNvPr id="11" name="Picture 10" descr="CES-Logo.tif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17743" y="6332538"/>
            <a:ext cx="525462" cy="5254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2" r:id="rId8"/>
    <p:sldLayoutId id="2147483651" r:id="rId9"/>
    <p:sldLayoutId id="2147483650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i80labpc10.ira.uka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i80labpcXX.ira.uka.u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253106" y="1772816"/>
            <a:ext cx="8712968" cy="43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GB" sz="2400" b="1" dirty="0">
                <a:solidFill>
                  <a:schemeClr val="tx2"/>
                </a:solidFill>
                <a:latin typeface="Arial Black" panose="020B0A04020102020204" pitchFamily="34" charset="0"/>
              </a:rPr>
              <a:t>Customized Embedded Processor Design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253106" y="2349500"/>
            <a:ext cx="8511329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b="1" u="sng" dirty="0">
                <a:solidFill>
                  <a:srgbClr val="000000"/>
                </a:solidFill>
              </a:rPr>
              <a:t>Sajjad Hussain</a:t>
            </a:r>
            <a:r>
              <a:rPr lang="en-US" sz="1600" b="1" dirty="0">
                <a:solidFill>
                  <a:srgbClr val="000000"/>
                </a:solidFill>
              </a:rPr>
              <a:t>,</a:t>
            </a:r>
            <a:r>
              <a:rPr lang="de-DE" sz="1600" b="1" dirty="0">
                <a:solidFill>
                  <a:srgbClr val="000000"/>
                </a:solidFill>
              </a:rPr>
              <a:t> Dr. Lars Bauer, Prof. Dr. Jörg Henkel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19622BF-AF4E-42EB-84F0-63ED41E9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06" y="1330213"/>
            <a:ext cx="8712968" cy="43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GB" sz="2400" b="1" i="1" dirty="0">
                <a:solidFill>
                  <a:schemeClr val="tx2"/>
                </a:solidFill>
              </a:rPr>
              <a:t>Laboratory: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 Processor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3" y="1198563"/>
            <a:ext cx="3151187" cy="4894262"/>
          </a:xfrm>
        </p:spPr>
        <p:txBody>
          <a:bodyPr/>
          <a:lstStyle/>
          <a:p>
            <a:r>
              <a:rPr lang="en-US" dirty="0"/>
              <a:t>Brownie STD 32 is a RISC-type pipeline processor architecture.</a:t>
            </a:r>
          </a:p>
          <a:p>
            <a:r>
              <a:rPr lang="en-US" dirty="0"/>
              <a:t>The Brownie architecture is designed for an easy and fast pipeline processor.</a:t>
            </a:r>
          </a:p>
          <a:p>
            <a:r>
              <a:rPr lang="en-US" dirty="0"/>
              <a:t>It is a Load-/Store-architecture, </a:t>
            </a:r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92456"/>
              </p:ext>
            </p:extLst>
          </p:nvPr>
        </p:nvGraphicFramePr>
        <p:xfrm>
          <a:off x="3543300" y="1015999"/>
          <a:ext cx="5357813" cy="52256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2052623825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3563876914"/>
                    </a:ext>
                  </a:extLst>
                </a:gridCol>
              </a:tblGrid>
              <a:tr h="42703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Parameters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77448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Basic architecture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40453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Memory architecture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Harvard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25631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Instruction length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65317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Data length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00711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Addressing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Byte address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84810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general-purpose registers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44913"/>
                  </a:ext>
                </a:extLst>
              </a:tr>
              <a:tr h="47524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pipeline stages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001903"/>
                  </a:ext>
                </a:extLst>
              </a:tr>
              <a:tr h="34655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delayed branch slot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92303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Floating-point unit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50978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Forwarding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full forwarding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2919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Alignment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1-byte, 2-byte and 4-byte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50178"/>
                  </a:ext>
                </a:extLst>
              </a:tr>
              <a:tr h="356184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Endian-ness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Big Endian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501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Interrupts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Reset, Internal, External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0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2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on Control-Flow Graph</a:t>
            </a:r>
          </a:p>
        </p:txBody>
      </p:sp>
      <p:pic>
        <p:nvPicPr>
          <p:cNvPr id="12300" name="Picture 4" descr="BlowfishProfil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25990" r="25702"/>
          <a:stretch/>
        </p:blipFill>
        <p:spPr>
          <a:xfrm>
            <a:off x="6081714" y="981869"/>
            <a:ext cx="2757486" cy="4894262"/>
          </a:xfrm>
        </p:spPr>
      </p:pic>
      <p:sp>
        <p:nvSpPr>
          <p:cNvPr id="653320" name="Text Box 8"/>
          <p:cNvSpPr txBox="1">
            <a:spLocks noChangeArrowheads="1"/>
          </p:cNvSpPr>
          <p:nvPr/>
        </p:nvSpPr>
        <p:spPr bwMode="auto">
          <a:xfrm rot="16200000">
            <a:off x="3302173" y="3382165"/>
            <a:ext cx="5327650" cy="3397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Blowfish with 1 KB input data: Encrypt and Decrypt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91F0F3-9222-4151-8C79-599E7CA31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03756"/>
            <a:ext cx="4752528" cy="511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kern="0" dirty="0"/>
              <a:t>Each node is a Base Block:</a:t>
            </a:r>
          </a:p>
          <a:p>
            <a:pPr lvl="1">
              <a:defRPr/>
            </a:pPr>
            <a:r>
              <a:rPr lang="en-GB" kern="0" dirty="0"/>
              <a:t>The instructions in a Base Block are always executed together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kern="0" dirty="0"/>
              <a:t>No jumps in a Base Block, except the end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kern="0" dirty="0"/>
              <a:t>No jump targets in a Base Block, except the beginning</a:t>
            </a:r>
          </a:p>
        </p:txBody>
      </p:sp>
    </p:spTree>
    <p:extLst>
      <p:ext uri="{BB962C8B-B14F-4D97-AF65-F5344CB8AC3E}">
        <p14:creationId xmlns:p14="http://schemas.microsoft.com/office/powerpoint/2010/main" val="67542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159"/>
          <p:cNvSpPr/>
          <p:nvPr/>
        </p:nvSpPr>
        <p:spPr bwMode="auto">
          <a:xfrm>
            <a:off x="5677944" y="2250813"/>
            <a:ext cx="3070519" cy="3814096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1866514 w 3141134"/>
              <a:gd name="connsiteY2" fmla="*/ 1353513 h 4945373"/>
              <a:gd name="connsiteX3" fmla="*/ 3002588 w 3141134"/>
              <a:gd name="connsiteY3" fmla="*/ 2170930 h 4945373"/>
              <a:gd name="connsiteX4" fmla="*/ 2697788 w 3141134"/>
              <a:gd name="connsiteY4" fmla="*/ 3990494 h 4945373"/>
              <a:gd name="connsiteX5" fmla="*/ 845897 w 3141134"/>
              <a:gd name="connsiteY5" fmla="*/ 4630112 h 4945373"/>
              <a:gd name="connsiteX6" fmla="*/ 651933 w 3141134"/>
              <a:gd name="connsiteY6" fmla="*/ 3699548 h 4945373"/>
              <a:gd name="connsiteX7" fmla="*/ 46951 w 3141134"/>
              <a:gd name="connsiteY7" fmla="*/ 598439 h 4945373"/>
              <a:gd name="connsiteX0" fmla="*/ 46951 w 2867891"/>
              <a:gd name="connsiteY0" fmla="*/ 598439 h 4945373"/>
              <a:gd name="connsiteX1" fmla="*/ 933642 w 2867891"/>
              <a:gd name="connsiteY1" fmla="*/ 108912 h 4945373"/>
              <a:gd name="connsiteX2" fmla="*/ 1866514 w 2867891"/>
              <a:gd name="connsiteY2" fmla="*/ 1353513 h 4945373"/>
              <a:gd name="connsiteX3" fmla="*/ 2697788 w 2867891"/>
              <a:gd name="connsiteY3" fmla="*/ 3990494 h 4945373"/>
              <a:gd name="connsiteX4" fmla="*/ 845897 w 2867891"/>
              <a:gd name="connsiteY4" fmla="*/ 4630112 h 4945373"/>
              <a:gd name="connsiteX5" fmla="*/ 651933 w 2867891"/>
              <a:gd name="connsiteY5" fmla="*/ 3699548 h 4945373"/>
              <a:gd name="connsiteX6" fmla="*/ 46951 w 2867891"/>
              <a:gd name="connsiteY6" fmla="*/ 598439 h 4945373"/>
              <a:gd name="connsiteX0" fmla="*/ 46951 w 3353570"/>
              <a:gd name="connsiteY0" fmla="*/ 598439 h 4945373"/>
              <a:gd name="connsiteX1" fmla="*/ 933642 w 3353570"/>
              <a:gd name="connsiteY1" fmla="*/ 108912 h 4945373"/>
              <a:gd name="connsiteX2" fmla="*/ 1866514 w 3353570"/>
              <a:gd name="connsiteY2" fmla="*/ 1353513 h 4945373"/>
              <a:gd name="connsiteX3" fmla="*/ 2697788 w 3353570"/>
              <a:gd name="connsiteY3" fmla="*/ 3990494 h 4945373"/>
              <a:gd name="connsiteX4" fmla="*/ 845897 w 3353570"/>
              <a:gd name="connsiteY4" fmla="*/ 4630112 h 4945373"/>
              <a:gd name="connsiteX5" fmla="*/ 651933 w 3353570"/>
              <a:gd name="connsiteY5" fmla="*/ 3699548 h 4945373"/>
              <a:gd name="connsiteX6" fmla="*/ 46951 w 3353570"/>
              <a:gd name="connsiteY6" fmla="*/ 598439 h 4945373"/>
              <a:gd name="connsiteX0" fmla="*/ 46951 w 2712412"/>
              <a:gd name="connsiteY0" fmla="*/ 598439 h 4945373"/>
              <a:gd name="connsiteX1" fmla="*/ 933642 w 2712412"/>
              <a:gd name="connsiteY1" fmla="*/ 108912 h 4945373"/>
              <a:gd name="connsiteX2" fmla="*/ 2697788 w 2712412"/>
              <a:gd name="connsiteY2" fmla="*/ 3990494 h 4945373"/>
              <a:gd name="connsiteX3" fmla="*/ 845897 w 2712412"/>
              <a:gd name="connsiteY3" fmla="*/ 4630112 h 4945373"/>
              <a:gd name="connsiteX4" fmla="*/ 651933 w 2712412"/>
              <a:gd name="connsiteY4" fmla="*/ 3699548 h 4945373"/>
              <a:gd name="connsiteX5" fmla="*/ 46951 w 2712412"/>
              <a:gd name="connsiteY5" fmla="*/ 598439 h 4945373"/>
              <a:gd name="connsiteX0" fmla="*/ 46951 w 2712412"/>
              <a:gd name="connsiteY0" fmla="*/ 599523 h 4946457"/>
              <a:gd name="connsiteX1" fmla="*/ 933642 w 2712412"/>
              <a:gd name="connsiteY1" fmla="*/ 109996 h 4946457"/>
              <a:gd name="connsiteX2" fmla="*/ 2697788 w 2712412"/>
              <a:gd name="connsiteY2" fmla="*/ 3991578 h 4946457"/>
              <a:gd name="connsiteX3" fmla="*/ 845897 w 2712412"/>
              <a:gd name="connsiteY3" fmla="*/ 4631196 h 4946457"/>
              <a:gd name="connsiteX4" fmla="*/ 651933 w 2712412"/>
              <a:gd name="connsiteY4" fmla="*/ 3700632 h 4946457"/>
              <a:gd name="connsiteX5" fmla="*/ 46951 w 2712412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04654 h 4851588"/>
              <a:gd name="connsiteX1" fmla="*/ 933642 w 3270441"/>
              <a:gd name="connsiteY1" fmla="*/ 151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690446 w 3005213"/>
              <a:gd name="connsiteY3" fmla="*/ 14877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2853642"/>
              <a:gd name="connsiteY0" fmla="*/ 1986349 h 4744196"/>
              <a:gd name="connsiteX1" fmla="*/ 628842 w 2853642"/>
              <a:gd name="connsiteY1" fmla="*/ 60135 h 4744196"/>
              <a:gd name="connsiteX2" fmla="*/ 1776046 w 2853642"/>
              <a:gd name="connsiteY2" fmla="*/ 1292430 h 4744196"/>
              <a:gd name="connsiteX3" fmla="*/ 2538046 w 2853642"/>
              <a:gd name="connsiteY3" fmla="*/ 1532753 h 4744196"/>
              <a:gd name="connsiteX4" fmla="*/ 2392988 w 2853642"/>
              <a:gd name="connsiteY4" fmla="*/ 3789317 h 4744196"/>
              <a:gd name="connsiteX5" fmla="*/ 541097 w 2853642"/>
              <a:gd name="connsiteY5" fmla="*/ 4428935 h 4744196"/>
              <a:gd name="connsiteX6" fmla="*/ 347133 w 2853642"/>
              <a:gd name="connsiteY6" fmla="*/ 3498371 h 4744196"/>
              <a:gd name="connsiteX7" fmla="*/ 46951 w 2853642"/>
              <a:gd name="connsiteY7" fmla="*/ 1986349 h 4744196"/>
              <a:gd name="connsiteX0" fmla="*/ 46834 w 2853525"/>
              <a:gd name="connsiteY0" fmla="*/ 1986349 h 4744196"/>
              <a:gd name="connsiteX1" fmla="*/ 628725 w 2853525"/>
              <a:gd name="connsiteY1" fmla="*/ 60135 h 4744196"/>
              <a:gd name="connsiteX2" fmla="*/ 1775929 w 2853525"/>
              <a:gd name="connsiteY2" fmla="*/ 1292430 h 4744196"/>
              <a:gd name="connsiteX3" fmla="*/ 2537929 w 2853525"/>
              <a:gd name="connsiteY3" fmla="*/ 1532753 h 4744196"/>
              <a:gd name="connsiteX4" fmla="*/ 2392871 w 2853525"/>
              <a:gd name="connsiteY4" fmla="*/ 3789317 h 4744196"/>
              <a:gd name="connsiteX5" fmla="*/ 540980 w 2853525"/>
              <a:gd name="connsiteY5" fmla="*/ 4428935 h 4744196"/>
              <a:gd name="connsiteX6" fmla="*/ 347016 w 2853525"/>
              <a:gd name="connsiteY6" fmla="*/ 3498371 h 4744196"/>
              <a:gd name="connsiteX7" fmla="*/ 46834 w 2853525"/>
              <a:gd name="connsiteY7" fmla="*/ 1986349 h 4744196"/>
              <a:gd name="connsiteX0" fmla="*/ 5920 w 2812611"/>
              <a:gd name="connsiteY0" fmla="*/ 1014879 h 3772726"/>
              <a:gd name="connsiteX1" fmla="*/ 1735015 w 2812611"/>
              <a:gd name="connsiteY1" fmla="*/ 320960 h 3772726"/>
              <a:gd name="connsiteX2" fmla="*/ 2497015 w 2812611"/>
              <a:gd name="connsiteY2" fmla="*/ 561283 h 3772726"/>
              <a:gd name="connsiteX3" fmla="*/ 2351957 w 2812611"/>
              <a:gd name="connsiteY3" fmla="*/ 2817847 h 3772726"/>
              <a:gd name="connsiteX4" fmla="*/ 500066 w 2812611"/>
              <a:gd name="connsiteY4" fmla="*/ 3457465 h 3772726"/>
              <a:gd name="connsiteX5" fmla="*/ 306102 w 2812611"/>
              <a:gd name="connsiteY5" fmla="*/ 2526901 h 3772726"/>
              <a:gd name="connsiteX6" fmla="*/ 5920 w 2812611"/>
              <a:gd name="connsiteY6" fmla="*/ 1014879 h 3772726"/>
              <a:gd name="connsiteX0" fmla="*/ 5920 w 2812611"/>
              <a:gd name="connsiteY0" fmla="*/ 1015555 h 3773402"/>
              <a:gd name="connsiteX1" fmla="*/ 1735015 w 2812611"/>
              <a:gd name="connsiteY1" fmla="*/ 321636 h 3773402"/>
              <a:gd name="connsiteX2" fmla="*/ 2497015 w 2812611"/>
              <a:gd name="connsiteY2" fmla="*/ 561959 h 3773402"/>
              <a:gd name="connsiteX3" fmla="*/ 2351957 w 2812611"/>
              <a:gd name="connsiteY3" fmla="*/ 2818523 h 3773402"/>
              <a:gd name="connsiteX4" fmla="*/ 500066 w 2812611"/>
              <a:gd name="connsiteY4" fmla="*/ 3458141 h 3773402"/>
              <a:gd name="connsiteX5" fmla="*/ 306102 w 2812611"/>
              <a:gd name="connsiteY5" fmla="*/ 2527577 h 3773402"/>
              <a:gd name="connsiteX6" fmla="*/ 5920 w 2812611"/>
              <a:gd name="connsiteY6" fmla="*/ 1015555 h 3773402"/>
              <a:gd name="connsiteX0" fmla="*/ 5920 w 2812611"/>
              <a:gd name="connsiteY0" fmla="*/ 754091 h 3511938"/>
              <a:gd name="connsiteX1" fmla="*/ 2497015 w 2812611"/>
              <a:gd name="connsiteY1" fmla="*/ 300495 h 3511938"/>
              <a:gd name="connsiteX2" fmla="*/ 2351957 w 2812611"/>
              <a:gd name="connsiteY2" fmla="*/ 2557059 h 3511938"/>
              <a:gd name="connsiteX3" fmla="*/ 500066 w 2812611"/>
              <a:gd name="connsiteY3" fmla="*/ 3196677 h 3511938"/>
              <a:gd name="connsiteX4" fmla="*/ 306102 w 2812611"/>
              <a:gd name="connsiteY4" fmla="*/ 2266113 h 3511938"/>
              <a:gd name="connsiteX5" fmla="*/ 5920 w 2812611"/>
              <a:gd name="connsiteY5" fmla="*/ 754091 h 3511938"/>
              <a:gd name="connsiteX0" fmla="*/ 5920 w 2812611"/>
              <a:gd name="connsiteY0" fmla="*/ 1056249 h 3814096"/>
              <a:gd name="connsiteX1" fmla="*/ 2497015 w 2812611"/>
              <a:gd name="connsiteY1" fmla="*/ 602653 h 3814096"/>
              <a:gd name="connsiteX2" fmla="*/ 2351957 w 2812611"/>
              <a:gd name="connsiteY2" fmla="*/ 2859217 h 3814096"/>
              <a:gd name="connsiteX3" fmla="*/ 500066 w 2812611"/>
              <a:gd name="connsiteY3" fmla="*/ 3498835 h 3814096"/>
              <a:gd name="connsiteX4" fmla="*/ 306102 w 2812611"/>
              <a:gd name="connsiteY4" fmla="*/ 2568271 h 3814096"/>
              <a:gd name="connsiteX5" fmla="*/ 5920 w 2812611"/>
              <a:gd name="connsiteY5" fmla="*/ 1056249 h 3814096"/>
              <a:gd name="connsiteX0" fmla="*/ 5920 w 2660211"/>
              <a:gd name="connsiteY0" fmla="*/ 1056249 h 3814096"/>
              <a:gd name="connsiteX1" fmla="*/ 2344615 w 2660211"/>
              <a:gd name="connsiteY1" fmla="*/ 602653 h 3814096"/>
              <a:gd name="connsiteX2" fmla="*/ 2199557 w 2660211"/>
              <a:gd name="connsiteY2" fmla="*/ 2859217 h 3814096"/>
              <a:gd name="connsiteX3" fmla="*/ 347666 w 2660211"/>
              <a:gd name="connsiteY3" fmla="*/ 3498835 h 3814096"/>
              <a:gd name="connsiteX4" fmla="*/ 153702 w 2660211"/>
              <a:gd name="connsiteY4" fmla="*/ 2568271 h 3814096"/>
              <a:gd name="connsiteX5" fmla="*/ 5920 w 2660211"/>
              <a:gd name="connsiteY5" fmla="*/ 1056249 h 3814096"/>
              <a:gd name="connsiteX0" fmla="*/ 416228 w 3070519"/>
              <a:gd name="connsiteY0" fmla="*/ 1056249 h 3814096"/>
              <a:gd name="connsiteX1" fmla="*/ 2754923 w 3070519"/>
              <a:gd name="connsiteY1" fmla="*/ 602653 h 3814096"/>
              <a:gd name="connsiteX2" fmla="*/ 2609865 w 3070519"/>
              <a:gd name="connsiteY2" fmla="*/ 2859217 h 3814096"/>
              <a:gd name="connsiteX3" fmla="*/ 757974 w 3070519"/>
              <a:gd name="connsiteY3" fmla="*/ 3498835 h 3814096"/>
              <a:gd name="connsiteX4" fmla="*/ 564010 w 3070519"/>
              <a:gd name="connsiteY4" fmla="*/ 2568271 h 3814096"/>
              <a:gd name="connsiteX5" fmla="*/ 416228 w 3070519"/>
              <a:gd name="connsiteY5" fmla="*/ 1056249 h 381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0519" h="3814096">
                <a:moveTo>
                  <a:pt x="416228" y="1056249"/>
                </a:moveTo>
                <a:cubicBezTo>
                  <a:pt x="781380" y="728646"/>
                  <a:pt x="2253080" y="0"/>
                  <a:pt x="2754923" y="602653"/>
                </a:cubicBezTo>
                <a:cubicBezTo>
                  <a:pt x="3070519" y="1251380"/>
                  <a:pt x="2917290" y="2452720"/>
                  <a:pt x="2609865" y="2859217"/>
                </a:cubicBezTo>
                <a:cubicBezTo>
                  <a:pt x="2250417" y="3269081"/>
                  <a:pt x="847259" y="3814096"/>
                  <a:pt x="757974" y="3498835"/>
                </a:cubicBezTo>
                <a:cubicBezTo>
                  <a:pt x="639248" y="2969546"/>
                  <a:pt x="620968" y="2975369"/>
                  <a:pt x="564010" y="2568271"/>
                </a:cubicBezTo>
                <a:cubicBezTo>
                  <a:pt x="507052" y="2161173"/>
                  <a:pt x="0" y="1237279"/>
                  <a:pt x="416228" y="105624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8" name="Freeform 157"/>
          <p:cNvSpPr/>
          <p:nvPr/>
        </p:nvSpPr>
        <p:spPr bwMode="auto">
          <a:xfrm>
            <a:off x="5556990" y="1277798"/>
            <a:ext cx="3191474" cy="4805781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1866514 w 3141134"/>
              <a:gd name="connsiteY2" fmla="*/ 1353513 h 4945373"/>
              <a:gd name="connsiteX3" fmla="*/ 3002588 w 3141134"/>
              <a:gd name="connsiteY3" fmla="*/ 2170930 h 4945373"/>
              <a:gd name="connsiteX4" fmla="*/ 2697788 w 3141134"/>
              <a:gd name="connsiteY4" fmla="*/ 3990494 h 4945373"/>
              <a:gd name="connsiteX5" fmla="*/ 845897 w 3141134"/>
              <a:gd name="connsiteY5" fmla="*/ 4630112 h 4945373"/>
              <a:gd name="connsiteX6" fmla="*/ 651933 w 3141134"/>
              <a:gd name="connsiteY6" fmla="*/ 3699548 h 4945373"/>
              <a:gd name="connsiteX7" fmla="*/ 46951 w 3141134"/>
              <a:gd name="connsiteY7" fmla="*/ 598439 h 4945373"/>
              <a:gd name="connsiteX0" fmla="*/ 46951 w 2867891"/>
              <a:gd name="connsiteY0" fmla="*/ 598439 h 4945373"/>
              <a:gd name="connsiteX1" fmla="*/ 933642 w 2867891"/>
              <a:gd name="connsiteY1" fmla="*/ 108912 h 4945373"/>
              <a:gd name="connsiteX2" fmla="*/ 1866514 w 2867891"/>
              <a:gd name="connsiteY2" fmla="*/ 1353513 h 4945373"/>
              <a:gd name="connsiteX3" fmla="*/ 2697788 w 2867891"/>
              <a:gd name="connsiteY3" fmla="*/ 3990494 h 4945373"/>
              <a:gd name="connsiteX4" fmla="*/ 845897 w 2867891"/>
              <a:gd name="connsiteY4" fmla="*/ 4630112 h 4945373"/>
              <a:gd name="connsiteX5" fmla="*/ 651933 w 2867891"/>
              <a:gd name="connsiteY5" fmla="*/ 3699548 h 4945373"/>
              <a:gd name="connsiteX6" fmla="*/ 46951 w 2867891"/>
              <a:gd name="connsiteY6" fmla="*/ 598439 h 4945373"/>
              <a:gd name="connsiteX0" fmla="*/ 46951 w 3353570"/>
              <a:gd name="connsiteY0" fmla="*/ 598439 h 4945373"/>
              <a:gd name="connsiteX1" fmla="*/ 933642 w 3353570"/>
              <a:gd name="connsiteY1" fmla="*/ 108912 h 4945373"/>
              <a:gd name="connsiteX2" fmla="*/ 1866514 w 3353570"/>
              <a:gd name="connsiteY2" fmla="*/ 1353513 h 4945373"/>
              <a:gd name="connsiteX3" fmla="*/ 2697788 w 3353570"/>
              <a:gd name="connsiteY3" fmla="*/ 3990494 h 4945373"/>
              <a:gd name="connsiteX4" fmla="*/ 845897 w 3353570"/>
              <a:gd name="connsiteY4" fmla="*/ 4630112 h 4945373"/>
              <a:gd name="connsiteX5" fmla="*/ 651933 w 3353570"/>
              <a:gd name="connsiteY5" fmla="*/ 3699548 h 4945373"/>
              <a:gd name="connsiteX6" fmla="*/ 46951 w 3353570"/>
              <a:gd name="connsiteY6" fmla="*/ 598439 h 4945373"/>
              <a:gd name="connsiteX0" fmla="*/ 46951 w 2712412"/>
              <a:gd name="connsiteY0" fmla="*/ 598439 h 4945373"/>
              <a:gd name="connsiteX1" fmla="*/ 933642 w 2712412"/>
              <a:gd name="connsiteY1" fmla="*/ 108912 h 4945373"/>
              <a:gd name="connsiteX2" fmla="*/ 2697788 w 2712412"/>
              <a:gd name="connsiteY2" fmla="*/ 3990494 h 4945373"/>
              <a:gd name="connsiteX3" fmla="*/ 845897 w 2712412"/>
              <a:gd name="connsiteY3" fmla="*/ 4630112 h 4945373"/>
              <a:gd name="connsiteX4" fmla="*/ 651933 w 2712412"/>
              <a:gd name="connsiteY4" fmla="*/ 3699548 h 4945373"/>
              <a:gd name="connsiteX5" fmla="*/ 46951 w 2712412"/>
              <a:gd name="connsiteY5" fmla="*/ 598439 h 4945373"/>
              <a:gd name="connsiteX0" fmla="*/ 46951 w 2712412"/>
              <a:gd name="connsiteY0" fmla="*/ 599523 h 4946457"/>
              <a:gd name="connsiteX1" fmla="*/ 933642 w 2712412"/>
              <a:gd name="connsiteY1" fmla="*/ 109996 h 4946457"/>
              <a:gd name="connsiteX2" fmla="*/ 2697788 w 2712412"/>
              <a:gd name="connsiteY2" fmla="*/ 3991578 h 4946457"/>
              <a:gd name="connsiteX3" fmla="*/ 845897 w 2712412"/>
              <a:gd name="connsiteY3" fmla="*/ 4631196 h 4946457"/>
              <a:gd name="connsiteX4" fmla="*/ 651933 w 2712412"/>
              <a:gd name="connsiteY4" fmla="*/ 3700632 h 4946457"/>
              <a:gd name="connsiteX5" fmla="*/ 46951 w 2712412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04654 h 4851588"/>
              <a:gd name="connsiteX1" fmla="*/ 933642 w 3270441"/>
              <a:gd name="connsiteY1" fmla="*/ 151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690446 w 3005213"/>
              <a:gd name="connsiteY3" fmla="*/ 14877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1928446 w 3158442"/>
              <a:gd name="connsiteY2" fmla="*/ 12474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1928446 w 3158442"/>
              <a:gd name="connsiteY2" fmla="*/ 12474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269689 w 3381180"/>
              <a:gd name="connsiteY0" fmla="*/ 504654 h 4851588"/>
              <a:gd name="connsiteX1" fmla="*/ 1156380 w 3381180"/>
              <a:gd name="connsiteY1" fmla="*/ 167527 h 4851588"/>
              <a:gd name="connsiteX2" fmla="*/ 2151184 w 3381180"/>
              <a:gd name="connsiteY2" fmla="*/ 1247422 h 4851588"/>
              <a:gd name="connsiteX3" fmla="*/ 3065584 w 3381180"/>
              <a:gd name="connsiteY3" fmla="*/ 1640145 h 4851588"/>
              <a:gd name="connsiteX4" fmla="*/ 2920526 w 3381180"/>
              <a:gd name="connsiteY4" fmla="*/ 3896709 h 4851588"/>
              <a:gd name="connsiteX5" fmla="*/ 1068635 w 3381180"/>
              <a:gd name="connsiteY5" fmla="*/ 4536327 h 4851588"/>
              <a:gd name="connsiteX6" fmla="*/ 874671 w 3381180"/>
              <a:gd name="connsiteY6" fmla="*/ 3605763 h 4851588"/>
              <a:gd name="connsiteX7" fmla="*/ 269689 w 3381180"/>
              <a:gd name="connsiteY7" fmla="*/ 504654 h 4851588"/>
              <a:gd name="connsiteX0" fmla="*/ 269689 w 3381180"/>
              <a:gd name="connsiteY0" fmla="*/ 504654 h 4851588"/>
              <a:gd name="connsiteX1" fmla="*/ 1156380 w 3381180"/>
              <a:gd name="connsiteY1" fmla="*/ 167527 h 4851588"/>
              <a:gd name="connsiteX2" fmla="*/ 2151184 w 3381180"/>
              <a:gd name="connsiteY2" fmla="*/ 1247422 h 4851588"/>
              <a:gd name="connsiteX3" fmla="*/ 3065584 w 3381180"/>
              <a:gd name="connsiteY3" fmla="*/ 1640145 h 4851588"/>
              <a:gd name="connsiteX4" fmla="*/ 2920526 w 3381180"/>
              <a:gd name="connsiteY4" fmla="*/ 3896709 h 4851588"/>
              <a:gd name="connsiteX5" fmla="*/ 1068635 w 3381180"/>
              <a:gd name="connsiteY5" fmla="*/ 4536327 h 4851588"/>
              <a:gd name="connsiteX6" fmla="*/ 795540 w 3381180"/>
              <a:gd name="connsiteY6" fmla="*/ 3554412 h 4851588"/>
              <a:gd name="connsiteX7" fmla="*/ 269689 w 3381180"/>
              <a:gd name="connsiteY7" fmla="*/ 504654 h 4851588"/>
              <a:gd name="connsiteX0" fmla="*/ 79983 w 3191474"/>
              <a:gd name="connsiteY0" fmla="*/ 504654 h 4851588"/>
              <a:gd name="connsiteX1" fmla="*/ 966674 w 3191474"/>
              <a:gd name="connsiteY1" fmla="*/ 167527 h 4851588"/>
              <a:gd name="connsiteX2" fmla="*/ 1961478 w 3191474"/>
              <a:gd name="connsiteY2" fmla="*/ 1247422 h 4851588"/>
              <a:gd name="connsiteX3" fmla="*/ 2875878 w 3191474"/>
              <a:gd name="connsiteY3" fmla="*/ 1640145 h 4851588"/>
              <a:gd name="connsiteX4" fmla="*/ 2730820 w 3191474"/>
              <a:gd name="connsiteY4" fmla="*/ 3896709 h 4851588"/>
              <a:gd name="connsiteX5" fmla="*/ 878929 w 3191474"/>
              <a:gd name="connsiteY5" fmla="*/ 4536327 h 4851588"/>
              <a:gd name="connsiteX6" fmla="*/ 605834 w 3191474"/>
              <a:gd name="connsiteY6" fmla="*/ 3554412 h 4851588"/>
              <a:gd name="connsiteX7" fmla="*/ 79983 w 3191474"/>
              <a:gd name="connsiteY7" fmla="*/ 504654 h 4851588"/>
              <a:gd name="connsiteX0" fmla="*/ 79983 w 3191474"/>
              <a:gd name="connsiteY0" fmla="*/ 458847 h 4805781"/>
              <a:gd name="connsiteX1" fmla="*/ 966674 w 3191474"/>
              <a:gd name="connsiteY1" fmla="*/ 121720 h 4805781"/>
              <a:gd name="connsiteX2" fmla="*/ 1961478 w 3191474"/>
              <a:gd name="connsiteY2" fmla="*/ 1201615 h 4805781"/>
              <a:gd name="connsiteX3" fmla="*/ 2875878 w 3191474"/>
              <a:gd name="connsiteY3" fmla="*/ 1594338 h 4805781"/>
              <a:gd name="connsiteX4" fmla="*/ 2730820 w 3191474"/>
              <a:gd name="connsiteY4" fmla="*/ 3850902 h 4805781"/>
              <a:gd name="connsiteX5" fmla="*/ 878929 w 3191474"/>
              <a:gd name="connsiteY5" fmla="*/ 4490520 h 4805781"/>
              <a:gd name="connsiteX6" fmla="*/ 605834 w 3191474"/>
              <a:gd name="connsiteY6" fmla="*/ 3508605 h 4805781"/>
              <a:gd name="connsiteX7" fmla="*/ 79983 w 3191474"/>
              <a:gd name="connsiteY7" fmla="*/ 458847 h 48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1474" h="4805781">
                <a:moveTo>
                  <a:pt x="79983" y="458847"/>
                </a:moveTo>
                <a:cubicBezTo>
                  <a:pt x="167964" y="0"/>
                  <a:pt x="871349" y="61585"/>
                  <a:pt x="966674" y="121720"/>
                </a:cubicBezTo>
                <a:cubicBezTo>
                  <a:pt x="1305657" y="309015"/>
                  <a:pt x="1668677" y="879979"/>
                  <a:pt x="1961478" y="1201615"/>
                </a:cubicBezTo>
                <a:cubicBezTo>
                  <a:pt x="2254279" y="1523251"/>
                  <a:pt x="2626516" y="1033055"/>
                  <a:pt x="2875878" y="1594338"/>
                </a:cubicBezTo>
                <a:cubicBezTo>
                  <a:pt x="3191474" y="2243065"/>
                  <a:pt x="3038245" y="3444405"/>
                  <a:pt x="2730820" y="3850902"/>
                </a:cubicBezTo>
                <a:cubicBezTo>
                  <a:pt x="2371372" y="4260766"/>
                  <a:pt x="968214" y="4805781"/>
                  <a:pt x="878929" y="4490520"/>
                </a:cubicBezTo>
                <a:cubicBezTo>
                  <a:pt x="760203" y="3961231"/>
                  <a:pt x="738992" y="4180551"/>
                  <a:pt x="605834" y="3508605"/>
                </a:cubicBezTo>
                <a:cubicBezTo>
                  <a:pt x="472676" y="2836660"/>
                  <a:pt x="0" y="1109122"/>
                  <a:pt x="79983" y="45884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" name="Freeform 156"/>
          <p:cNvSpPr/>
          <p:nvPr/>
        </p:nvSpPr>
        <p:spPr bwMode="auto">
          <a:xfrm>
            <a:off x="5604647" y="1161738"/>
            <a:ext cx="3067242" cy="4920756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866514 w 3081867"/>
              <a:gd name="connsiteY3" fmla="*/ 1282941 h 4874801"/>
              <a:gd name="connsiteX4" fmla="*/ 2623896 w 3081867"/>
              <a:gd name="connsiteY4" fmla="*/ 1428414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933922 w 3081867"/>
              <a:gd name="connsiteY3" fmla="*/ 1205213 h 4874801"/>
              <a:gd name="connsiteX4" fmla="*/ 2623896 w 3081867"/>
              <a:gd name="connsiteY4" fmla="*/ 1428414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933922 w 3081867"/>
              <a:gd name="connsiteY3" fmla="*/ 1205213 h 4874801"/>
              <a:gd name="connsiteX4" fmla="*/ 2703026 w 3081867"/>
              <a:gd name="connsiteY4" fmla="*/ 1433725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14624 w 3067242"/>
              <a:gd name="connsiteY0" fmla="*/ 563503 h 4920756"/>
              <a:gd name="connsiteX1" fmla="*/ 919017 w 3067242"/>
              <a:gd name="connsiteY1" fmla="*/ 84295 h 4920756"/>
              <a:gd name="connsiteX2" fmla="*/ 2008908 w 3067242"/>
              <a:gd name="connsiteY2" fmla="*/ 343779 h 4920756"/>
              <a:gd name="connsiteX3" fmla="*/ 1919297 w 3067242"/>
              <a:gd name="connsiteY3" fmla="*/ 1251168 h 4920756"/>
              <a:gd name="connsiteX4" fmla="*/ 2688401 w 3067242"/>
              <a:gd name="connsiteY4" fmla="*/ 1479680 h 4920756"/>
              <a:gd name="connsiteX5" fmla="*/ 2987963 w 3067242"/>
              <a:gd name="connsiteY5" fmla="*/ 2146313 h 4920756"/>
              <a:gd name="connsiteX6" fmla="*/ 2683163 w 3067242"/>
              <a:gd name="connsiteY6" fmla="*/ 3965877 h 4920756"/>
              <a:gd name="connsiteX7" fmla="*/ 831272 w 3067242"/>
              <a:gd name="connsiteY7" fmla="*/ 4605495 h 4920756"/>
              <a:gd name="connsiteX8" fmla="*/ 14624 w 3067242"/>
              <a:gd name="connsiteY8" fmla="*/ 563503 h 492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7242" h="4920756">
                <a:moveTo>
                  <a:pt x="14624" y="563503"/>
                </a:moveTo>
                <a:cubicBezTo>
                  <a:pt x="96744" y="0"/>
                  <a:pt x="548378" y="169295"/>
                  <a:pt x="919017" y="84295"/>
                </a:cubicBezTo>
                <a:cubicBezTo>
                  <a:pt x="1248447" y="45955"/>
                  <a:pt x="1842195" y="149300"/>
                  <a:pt x="2008908" y="343779"/>
                </a:cubicBezTo>
                <a:cubicBezTo>
                  <a:pt x="2175621" y="538258"/>
                  <a:pt x="1806048" y="1061851"/>
                  <a:pt x="1919297" y="1251168"/>
                </a:cubicBezTo>
                <a:cubicBezTo>
                  <a:pt x="2032546" y="1440485"/>
                  <a:pt x="2510290" y="1330489"/>
                  <a:pt x="2688401" y="1479680"/>
                </a:cubicBezTo>
                <a:cubicBezTo>
                  <a:pt x="2895820" y="1712336"/>
                  <a:pt x="2791868" y="1592498"/>
                  <a:pt x="2987963" y="2146313"/>
                </a:cubicBezTo>
                <a:cubicBezTo>
                  <a:pt x="3067242" y="2815919"/>
                  <a:pt x="3042611" y="3556013"/>
                  <a:pt x="2683163" y="3965877"/>
                </a:cubicBezTo>
                <a:cubicBezTo>
                  <a:pt x="2323715" y="4375741"/>
                  <a:pt x="920557" y="4920756"/>
                  <a:pt x="831272" y="4605495"/>
                </a:cubicBezTo>
                <a:cubicBezTo>
                  <a:pt x="510960" y="3727610"/>
                  <a:pt x="0" y="1317036"/>
                  <a:pt x="14624" y="56350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" name="Freeform 155"/>
          <p:cNvSpPr/>
          <p:nvPr/>
        </p:nvSpPr>
        <p:spPr bwMode="auto">
          <a:xfrm>
            <a:off x="5571549" y="1161847"/>
            <a:ext cx="3114964" cy="4920647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74993 h 4921927"/>
              <a:gd name="connsiteX1" fmla="*/ 933642 w 3114964"/>
              <a:gd name="connsiteY1" fmla="*/ 85466 h 4921927"/>
              <a:gd name="connsiteX2" fmla="*/ 2023533 w 3114964"/>
              <a:gd name="connsiteY2" fmla="*/ 344950 h 4921927"/>
              <a:gd name="connsiteX3" fmla="*/ 3002588 w 3114964"/>
              <a:gd name="connsiteY3" fmla="*/ 2147484 h 4921927"/>
              <a:gd name="connsiteX4" fmla="*/ 2697788 w 3114964"/>
              <a:gd name="connsiteY4" fmla="*/ 3967048 h 4921927"/>
              <a:gd name="connsiteX5" fmla="*/ 845897 w 3114964"/>
              <a:gd name="connsiteY5" fmla="*/ 4606666 h 4921927"/>
              <a:gd name="connsiteX6" fmla="*/ 651933 w 3114964"/>
              <a:gd name="connsiteY6" fmla="*/ 3676102 h 4921927"/>
              <a:gd name="connsiteX7" fmla="*/ 46951 w 3114964"/>
              <a:gd name="connsiteY7" fmla="*/ 574993 h 4921927"/>
              <a:gd name="connsiteX0" fmla="*/ 46951 w 3114964"/>
              <a:gd name="connsiteY0" fmla="*/ 574993 h 4921927"/>
              <a:gd name="connsiteX1" fmla="*/ 933642 w 3114964"/>
              <a:gd name="connsiteY1" fmla="*/ 85466 h 4921927"/>
              <a:gd name="connsiteX2" fmla="*/ 2023533 w 3114964"/>
              <a:gd name="connsiteY2" fmla="*/ 344950 h 4921927"/>
              <a:gd name="connsiteX3" fmla="*/ 3002588 w 3114964"/>
              <a:gd name="connsiteY3" fmla="*/ 2147484 h 4921927"/>
              <a:gd name="connsiteX4" fmla="*/ 2697788 w 3114964"/>
              <a:gd name="connsiteY4" fmla="*/ 3967048 h 4921927"/>
              <a:gd name="connsiteX5" fmla="*/ 845897 w 3114964"/>
              <a:gd name="connsiteY5" fmla="*/ 4606666 h 4921927"/>
              <a:gd name="connsiteX6" fmla="*/ 651933 w 3114964"/>
              <a:gd name="connsiteY6" fmla="*/ 3676102 h 4921927"/>
              <a:gd name="connsiteX7" fmla="*/ 46951 w 3114964"/>
              <a:gd name="connsiteY7" fmla="*/ 574993 h 492192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651933 w 3114964"/>
              <a:gd name="connsiteY6" fmla="*/ 3674822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651933 w 3114964"/>
              <a:gd name="connsiteY6" fmla="*/ 3674822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585319 w 3114964"/>
              <a:gd name="connsiteY6" fmla="*/ 3658640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585319 w 3114964"/>
              <a:gd name="connsiteY6" fmla="*/ 3658640 h 4920647"/>
              <a:gd name="connsiteX7" fmla="*/ 46951 w 3114964"/>
              <a:gd name="connsiteY7" fmla="*/ 573713 h 492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4964" h="4920647">
                <a:moveTo>
                  <a:pt x="46951" y="573713"/>
                </a:moveTo>
                <a:cubicBezTo>
                  <a:pt x="138658" y="80782"/>
                  <a:pt x="423031" y="144321"/>
                  <a:pt x="933642" y="84186"/>
                </a:cubicBezTo>
                <a:cubicBezTo>
                  <a:pt x="1263072" y="45846"/>
                  <a:pt x="1678709" y="0"/>
                  <a:pt x="2023533" y="343670"/>
                </a:cubicBezTo>
                <a:cubicBezTo>
                  <a:pt x="2368357" y="687340"/>
                  <a:pt x="2890212" y="1542521"/>
                  <a:pt x="3002588" y="2146204"/>
                </a:cubicBezTo>
                <a:cubicBezTo>
                  <a:pt x="3114964" y="2749887"/>
                  <a:pt x="3057236" y="3555904"/>
                  <a:pt x="2697788" y="3965768"/>
                </a:cubicBezTo>
                <a:cubicBezTo>
                  <a:pt x="2338340" y="4375632"/>
                  <a:pt x="935182" y="4920647"/>
                  <a:pt x="845897" y="4605386"/>
                </a:cubicBezTo>
                <a:cubicBezTo>
                  <a:pt x="823886" y="4593315"/>
                  <a:pt x="718477" y="4330586"/>
                  <a:pt x="585319" y="3658640"/>
                </a:cubicBezTo>
                <a:cubicBezTo>
                  <a:pt x="452161" y="2986695"/>
                  <a:pt x="0" y="1172152"/>
                  <a:pt x="46951" y="57371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5" name="Freeform 154"/>
          <p:cNvSpPr/>
          <p:nvPr/>
        </p:nvSpPr>
        <p:spPr bwMode="auto">
          <a:xfrm>
            <a:off x="4727960" y="1091763"/>
            <a:ext cx="3967789" cy="4926350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7789" h="4926350">
                <a:moveTo>
                  <a:pt x="594976" y="573713"/>
                </a:moveTo>
                <a:cubicBezTo>
                  <a:pt x="870527" y="153074"/>
                  <a:pt x="1406237" y="122526"/>
                  <a:pt x="1786467" y="84186"/>
                </a:cubicBezTo>
                <a:cubicBezTo>
                  <a:pt x="2166697" y="45846"/>
                  <a:pt x="2531534" y="0"/>
                  <a:pt x="2876358" y="343670"/>
                </a:cubicBezTo>
                <a:cubicBezTo>
                  <a:pt x="3221182" y="687340"/>
                  <a:pt x="3743037" y="1542521"/>
                  <a:pt x="3855413" y="2146204"/>
                </a:cubicBezTo>
                <a:cubicBezTo>
                  <a:pt x="3967789" y="2749887"/>
                  <a:pt x="3960861" y="3555904"/>
                  <a:pt x="3550613" y="3965768"/>
                </a:cubicBezTo>
                <a:cubicBezTo>
                  <a:pt x="3140365" y="4375632"/>
                  <a:pt x="2268298" y="4926350"/>
                  <a:pt x="1393922" y="4605386"/>
                </a:cubicBezTo>
                <a:cubicBezTo>
                  <a:pt x="824346" y="4379095"/>
                  <a:pt x="266316" y="3279968"/>
                  <a:pt x="133158" y="2608022"/>
                </a:cubicBezTo>
                <a:cubicBezTo>
                  <a:pt x="0" y="1936077"/>
                  <a:pt x="319425" y="994352"/>
                  <a:pt x="594976" y="57371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for Designing Custom Instructions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92113" y="980728"/>
            <a:ext cx="4282977" cy="5112097"/>
          </a:xfrm>
        </p:spPr>
        <p:txBody>
          <a:bodyPr/>
          <a:lstStyle/>
          <a:p>
            <a:pPr>
              <a:defRPr/>
            </a:pPr>
            <a:r>
              <a:rPr lang="en-US" dirty="0"/>
              <a:t>Number of Input-/Output-Values to Custom Instruction</a:t>
            </a:r>
          </a:p>
          <a:p>
            <a:pPr lvl="1">
              <a:defRPr/>
            </a:pPr>
            <a:r>
              <a:rPr lang="en-US" dirty="0"/>
              <a:t>Limited by register file, e.g. 4 read and 2 write ports</a:t>
            </a:r>
          </a:p>
          <a:p>
            <a:pPr>
              <a:defRPr/>
            </a:pPr>
            <a:r>
              <a:rPr lang="en-US" dirty="0"/>
              <a:t>‘Forbidden Nodes’, e.g. Load/Store</a:t>
            </a:r>
          </a:p>
          <a:p>
            <a:pPr>
              <a:defRPr/>
            </a:pPr>
            <a:r>
              <a:rPr lang="en-US" dirty="0"/>
              <a:t>Convex Graph</a:t>
            </a:r>
          </a:p>
          <a:p>
            <a:pPr>
              <a:defRPr/>
            </a:pPr>
            <a:r>
              <a:rPr lang="en-US" dirty="0"/>
              <a:t>Limited Frequency, Area, Power, and/or Energy Budget</a:t>
            </a:r>
          </a:p>
          <a:p>
            <a:pPr lvl="1">
              <a:defRPr/>
            </a:pPr>
            <a:r>
              <a:rPr lang="en-US" dirty="0"/>
              <a:t>An ASIP that consumes more power may consume less energy, if the application terminates much earlier</a:t>
            </a: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6617927" y="2252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6998565" y="13760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999721" y="3014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7571221" y="20999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lIns="0" rIns="0" anchor="ctr"/>
          <a:lstStyle/>
          <a:p>
            <a:pPr>
              <a:defRPr/>
            </a:pPr>
            <a:r>
              <a:rPr lang="de-DE" sz="1000" b="1" dirty="0" err="1">
                <a:solidFill>
                  <a:srgbClr val="000000"/>
                </a:solidFill>
              </a:rPr>
              <a:t>load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5666221" y="17189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5285221" y="2633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5666221" y="43097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5855927" y="2672235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6427427" y="54527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6427427" y="3205635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6809221" y="48812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7190221" y="4157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7571221" y="3585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>
            <a:off x="7952221" y="2823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AutoShape 13"/>
          <p:cNvSpPr>
            <a:spLocks noChangeArrowheads="1"/>
          </p:cNvSpPr>
          <p:nvPr/>
        </p:nvSpPr>
        <p:spPr bwMode="auto">
          <a:xfrm>
            <a:off x="7952221" y="4538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5132821" y="3585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3379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650221" y="1808634"/>
            <a:ext cx="1649413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0" name="Straight Arrow Connector 30"/>
          <p:cNvCxnSpPr>
            <a:cxnSpLocks noChangeShapeType="1"/>
          </p:cNvCxnSpPr>
          <p:nvPr/>
        </p:nvCxnSpPr>
        <p:spPr bwMode="auto">
          <a:xfrm>
            <a:off x="6002771" y="2038821"/>
            <a:ext cx="614363" cy="4048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1" name="Straight Arrow Connector 34"/>
          <p:cNvCxnSpPr>
            <a:cxnSpLocks noChangeShapeType="1"/>
          </p:cNvCxnSpPr>
          <p:nvPr/>
        </p:nvCxnSpPr>
        <p:spPr bwMode="auto">
          <a:xfrm rot="16200000" flipH="1">
            <a:off x="7246578" y="1769740"/>
            <a:ext cx="433387" cy="3143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2" name="Straight Arrow Connector 36"/>
          <p:cNvCxnSpPr>
            <a:cxnSpLocks noChangeShapeType="1"/>
          </p:cNvCxnSpPr>
          <p:nvPr/>
        </p:nvCxnSpPr>
        <p:spPr bwMode="auto">
          <a:xfrm rot="16200000" flipH="1">
            <a:off x="7767277" y="2541265"/>
            <a:ext cx="388938" cy="2032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3" name="Straight Arrow Connector 39"/>
          <p:cNvCxnSpPr>
            <a:cxnSpLocks noChangeShapeType="1"/>
          </p:cNvCxnSpPr>
          <p:nvPr/>
        </p:nvCxnSpPr>
        <p:spPr bwMode="auto">
          <a:xfrm rot="5400000">
            <a:off x="7802202" y="3281041"/>
            <a:ext cx="415925" cy="2651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6904471" y="3681884"/>
            <a:ext cx="7620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5" name="Straight Arrow Connector 45"/>
          <p:cNvCxnSpPr>
            <a:cxnSpLocks noChangeShapeType="1"/>
          </p:cNvCxnSpPr>
          <p:nvPr/>
        </p:nvCxnSpPr>
        <p:spPr bwMode="auto">
          <a:xfrm rot="16200000" flipH="1">
            <a:off x="7310077" y="3349303"/>
            <a:ext cx="314325" cy="28733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6" name="Straight Arrow Connector 47"/>
          <p:cNvCxnSpPr>
            <a:cxnSpLocks noChangeShapeType="1"/>
          </p:cNvCxnSpPr>
          <p:nvPr/>
        </p:nvCxnSpPr>
        <p:spPr bwMode="auto">
          <a:xfrm rot="16200000" flipH="1">
            <a:off x="7656946" y="4129559"/>
            <a:ext cx="590550" cy="2413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7" name="Straight Arrow Connector 49"/>
          <p:cNvCxnSpPr>
            <a:cxnSpLocks noChangeShapeType="1"/>
          </p:cNvCxnSpPr>
          <p:nvPr/>
        </p:nvCxnSpPr>
        <p:spPr bwMode="auto">
          <a:xfrm rot="10800000" flipV="1">
            <a:off x="7190221" y="4729634"/>
            <a:ext cx="762000" cy="3429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8" name="Straight Arrow Connector 52"/>
          <p:cNvCxnSpPr>
            <a:cxnSpLocks noChangeShapeType="1"/>
          </p:cNvCxnSpPr>
          <p:nvPr/>
        </p:nvCxnSpPr>
        <p:spPr bwMode="auto">
          <a:xfrm rot="5400000">
            <a:off x="6947334" y="4551833"/>
            <a:ext cx="382588" cy="2778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9" name="Straight Arrow Connector 54"/>
          <p:cNvCxnSpPr>
            <a:cxnSpLocks noChangeShapeType="1"/>
          </p:cNvCxnSpPr>
          <p:nvPr/>
        </p:nvCxnSpPr>
        <p:spPr bwMode="auto">
          <a:xfrm rot="5400000">
            <a:off x="6418696" y="2880197"/>
            <a:ext cx="600075" cy="8255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0" name="Straight Arrow Connector 56"/>
          <p:cNvCxnSpPr>
            <a:cxnSpLocks noChangeShapeType="1"/>
          </p:cNvCxnSpPr>
          <p:nvPr/>
        </p:nvCxnSpPr>
        <p:spPr bwMode="auto">
          <a:xfrm rot="16200000" flipH="1">
            <a:off x="5665428" y="2292027"/>
            <a:ext cx="571500" cy="1889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1" name="Straight Arrow Connector 60"/>
          <p:cNvCxnSpPr>
            <a:cxnSpLocks noChangeShapeType="1"/>
          </p:cNvCxnSpPr>
          <p:nvPr/>
        </p:nvCxnSpPr>
        <p:spPr bwMode="auto">
          <a:xfrm rot="16200000" flipH="1">
            <a:off x="5728134" y="4667721"/>
            <a:ext cx="1301750" cy="28257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2" name="Straight Arrow Connector 62"/>
          <p:cNvCxnSpPr>
            <a:cxnSpLocks noChangeShapeType="1"/>
          </p:cNvCxnSpPr>
          <p:nvPr/>
        </p:nvCxnSpPr>
        <p:spPr bwMode="auto">
          <a:xfrm rot="5400000">
            <a:off x="5042333" y="3253259"/>
            <a:ext cx="614363" cy="523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3" name="Straight Arrow Connector 64"/>
          <p:cNvCxnSpPr>
            <a:cxnSpLocks noChangeShapeType="1"/>
          </p:cNvCxnSpPr>
          <p:nvPr/>
        </p:nvCxnSpPr>
        <p:spPr bwMode="auto">
          <a:xfrm rot="16200000" flipH="1">
            <a:off x="6993371" y="1181572"/>
            <a:ext cx="390525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4" name="Straight Arrow Connector 66"/>
          <p:cNvCxnSpPr>
            <a:cxnSpLocks noChangeShapeType="1"/>
          </p:cNvCxnSpPr>
          <p:nvPr/>
        </p:nvCxnSpPr>
        <p:spPr bwMode="auto">
          <a:xfrm rot="5400000">
            <a:off x="5490008" y="1351434"/>
            <a:ext cx="735013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5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043921" y="3497734"/>
            <a:ext cx="1347788" cy="2778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6" name="Straight Arrow Connector 71"/>
          <p:cNvCxnSpPr>
            <a:cxnSpLocks noChangeShapeType="1"/>
          </p:cNvCxnSpPr>
          <p:nvPr/>
        </p:nvCxnSpPr>
        <p:spPr bwMode="auto">
          <a:xfrm rot="5400000">
            <a:off x="5189971" y="5358284"/>
            <a:ext cx="1333500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7" name="Straight Arrow Connector 73"/>
          <p:cNvCxnSpPr>
            <a:cxnSpLocks noChangeShapeType="1"/>
          </p:cNvCxnSpPr>
          <p:nvPr/>
        </p:nvCxnSpPr>
        <p:spPr bwMode="auto">
          <a:xfrm rot="16200000" flipH="1">
            <a:off x="4295415" y="4995540"/>
            <a:ext cx="2057400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8" name="Straight Arrow Connector 75"/>
          <p:cNvCxnSpPr>
            <a:cxnSpLocks noChangeShapeType="1"/>
          </p:cNvCxnSpPr>
          <p:nvPr/>
        </p:nvCxnSpPr>
        <p:spPr bwMode="auto">
          <a:xfrm>
            <a:off x="6188509" y="2999259"/>
            <a:ext cx="285750" cy="25876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9" name="Straight Arrow Connector 77"/>
          <p:cNvCxnSpPr>
            <a:cxnSpLocks noChangeShapeType="1"/>
          </p:cNvCxnSpPr>
          <p:nvPr/>
        </p:nvCxnSpPr>
        <p:spPr bwMode="auto">
          <a:xfrm rot="5400000">
            <a:off x="6654440" y="5279703"/>
            <a:ext cx="241300" cy="1381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0" name="Straight Arrow Connector 82"/>
          <p:cNvCxnSpPr>
            <a:cxnSpLocks noChangeShapeType="1"/>
          </p:cNvCxnSpPr>
          <p:nvPr/>
        </p:nvCxnSpPr>
        <p:spPr bwMode="auto">
          <a:xfrm rot="16200000" flipH="1">
            <a:off x="6489341" y="5962327"/>
            <a:ext cx="258762" cy="317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1" name="Straight Arrow Connector 84"/>
          <p:cNvCxnSpPr>
            <a:cxnSpLocks noChangeShapeType="1"/>
          </p:cNvCxnSpPr>
          <p:nvPr/>
        </p:nvCxnSpPr>
        <p:spPr bwMode="auto">
          <a:xfrm>
            <a:off x="6401234" y="4073996"/>
            <a:ext cx="788987" cy="27463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sp>
        <p:nvSpPr>
          <p:cNvPr id="107" name="AutoShape 13"/>
          <p:cNvSpPr>
            <a:spLocks noChangeArrowheads="1"/>
          </p:cNvSpPr>
          <p:nvPr/>
        </p:nvSpPr>
        <p:spPr bwMode="auto">
          <a:xfrm>
            <a:off x="6047221" y="3776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3405" name="Straight Arrow Connector 109"/>
          <p:cNvCxnSpPr>
            <a:cxnSpLocks noChangeShapeType="1"/>
          </p:cNvCxnSpPr>
          <p:nvPr/>
        </p:nvCxnSpPr>
        <p:spPr bwMode="auto">
          <a:xfrm rot="10800000" flipV="1">
            <a:off x="6237721" y="3539009"/>
            <a:ext cx="246063" cy="2381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6" name="Straight Arrow Connector 121"/>
          <p:cNvCxnSpPr>
            <a:cxnSpLocks noChangeShapeType="1"/>
          </p:cNvCxnSpPr>
          <p:nvPr/>
        </p:nvCxnSpPr>
        <p:spPr bwMode="auto">
          <a:xfrm rot="16200000" flipH="1">
            <a:off x="6560778" y="2385690"/>
            <a:ext cx="1257300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7" name="Straight Arrow Connector 124"/>
          <p:cNvCxnSpPr>
            <a:cxnSpLocks noChangeShapeType="1"/>
          </p:cNvCxnSpPr>
          <p:nvPr/>
        </p:nvCxnSpPr>
        <p:spPr bwMode="auto">
          <a:xfrm rot="5400000">
            <a:off x="6175015" y="1618928"/>
            <a:ext cx="1266825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4851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Documents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1818085"/>
            <a:ext cx="8356600" cy="4275211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Must Read!!!</a:t>
            </a:r>
          </a:p>
          <a:p>
            <a:pPr lvl="1"/>
            <a:r>
              <a:rPr lang="en-GB" dirty="0"/>
              <a:t>Weekly Session Exercise</a:t>
            </a:r>
          </a:p>
          <a:p>
            <a:r>
              <a:rPr lang="en-GB" dirty="0"/>
              <a:t>Optional</a:t>
            </a:r>
          </a:p>
          <a:p>
            <a:pPr lvl="1"/>
            <a:r>
              <a:rPr lang="en-GB" dirty="0"/>
              <a:t>Laboratory Script</a:t>
            </a:r>
          </a:p>
          <a:p>
            <a:pPr lvl="1"/>
            <a:r>
              <a:rPr lang="en-GB" dirty="0"/>
              <a:t>ASIPMeister Users’ Manual (AM_usersmanual_en.pdf)</a:t>
            </a:r>
          </a:p>
          <a:p>
            <a:pPr lvl="1"/>
            <a:r>
              <a:rPr lang="en-GB" dirty="0"/>
              <a:t>ASIPMeister Tutorial (AM_tutorial_en.pdf)</a:t>
            </a:r>
          </a:p>
          <a:p>
            <a:pPr lvl="1"/>
            <a:r>
              <a:rPr lang="en-GB" dirty="0"/>
              <a:t>Brownie STD 32 Reference Manual (BrownieSTD32_Spec_en.pdf)</a:t>
            </a:r>
          </a:p>
          <a:p>
            <a:pPr lvl="1"/>
            <a:r>
              <a:rPr lang="en-GB" dirty="0"/>
              <a:t>Brownie STD 32 Package ReadMe.txt (README_en.txt)</a:t>
            </a:r>
          </a:p>
          <a:p>
            <a:pPr lvl="1"/>
            <a:r>
              <a:rPr lang="en-US" dirty="0"/>
              <a:t>Using the GNU Compiler Collection (Compiler.pdf)</a:t>
            </a:r>
          </a:p>
          <a:p>
            <a:pPr lvl="1"/>
            <a:r>
              <a:rPr lang="en-GB" dirty="0"/>
              <a:t>The GCC Assembler (GCC Assemble.pdf)</a:t>
            </a:r>
          </a:p>
          <a:p>
            <a:pPr lvl="1"/>
            <a:r>
              <a:rPr lang="en-GB" dirty="0"/>
              <a:t>The GNU linker (linker.pdf)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224" y="1088952"/>
            <a:ext cx="85275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dirty="0"/>
              <a:t>Following is used as reference material. In each session, only the relevant chapters are asked to read. No need to go through all these.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02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Directories</a:t>
            </a:r>
            <a:endParaRPr lang="de-DE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/home/asip00/Sessions/</a:t>
            </a:r>
            <a:r>
              <a:rPr lang="en-US" dirty="0" err="1"/>
              <a:t>Session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: The lab exercise for each session. For instance; the “Laboratory Script” is placed at Sessions/Session0.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Before each session is started, the corresponding material will be copied to its folder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/home/asip00/Documents/: The relevant tutorials and manuals for the Lab. </a:t>
            </a:r>
          </a:p>
          <a:p>
            <a:pPr>
              <a:defRPr/>
            </a:pPr>
            <a:r>
              <a:rPr lang="en-US" dirty="0"/>
              <a:t>/home/asip00/epp:</a:t>
            </a:r>
          </a:p>
          <a:p>
            <a:pPr lvl="1">
              <a:defRPr/>
            </a:pPr>
            <a:r>
              <a:rPr lang="en-US" dirty="0" err="1"/>
              <a:t>AM_tools</a:t>
            </a:r>
            <a:r>
              <a:rPr lang="en-US" dirty="0"/>
              <a:t>: ASIPmeister tools to generate custom compiler</a:t>
            </a:r>
          </a:p>
          <a:p>
            <a:pPr lvl="1">
              <a:defRPr/>
            </a:pPr>
            <a:r>
              <a:rPr lang="en-US" dirty="0"/>
              <a:t>ASIPMeisterProjects: a template project</a:t>
            </a:r>
          </a:p>
          <a:p>
            <a:pPr lvl="1">
              <a:defRPr/>
            </a:pPr>
            <a:r>
              <a:rPr lang="en-US" dirty="0" err="1"/>
              <a:t>dlxsimbr_Laboratory</a:t>
            </a:r>
            <a:r>
              <a:rPr lang="en-US" dirty="0"/>
              <a:t>: DLXIM simulator to be used</a:t>
            </a:r>
          </a:p>
          <a:p>
            <a:pPr lvl="1">
              <a:defRPr/>
            </a:pPr>
            <a:r>
              <a:rPr lang="en-US" dirty="0" err="1"/>
              <a:t>mkimg</a:t>
            </a:r>
            <a:r>
              <a:rPr lang="en-US" dirty="0"/>
              <a:t>: Lab Makefile and Scripts</a:t>
            </a:r>
          </a:p>
          <a:p>
            <a:pPr lvl="1">
              <a:defRPr/>
            </a:pPr>
            <a:r>
              <a:rPr lang="en-US" dirty="0" err="1"/>
              <a:t>StdLib</a:t>
            </a:r>
            <a:r>
              <a:rPr lang="en-US" dirty="0"/>
              <a:t>: standard library for I/O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6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Note</a:t>
            </a:r>
            <a:endParaRPr lang="de-DE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u="sng" dirty="0"/>
              <a:t>Lab computers, software and hardware can be accessed remotely.</a:t>
            </a:r>
          </a:p>
          <a:p>
            <a:pPr>
              <a:defRPr/>
            </a:pPr>
            <a:r>
              <a:rPr lang="en-US" dirty="0"/>
              <a:t>Generally, the sessions need to be executed on one of the following Lab PCs:</a:t>
            </a:r>
          </a:p>
          <a:p>
            <a:pPr marL="0" indent="0" algn="ctr">
              <a:buNone/>
              <a:defRPr/>
            </a:pPr>
            <a:r>
              <a:rPr lang="en-US" i="1" dirty="0">
                <a:solidFill>
                  <a:srgbClr val="FF0000"/>
                </a:solidFill>
              </a:rPr>
              <a:t>i80labpc01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i80labpc02</a:t>
            </a:r>
            <a:r>
              <a:rPr lang="en-US" i="1" dirty="0"/>
              <a:t>, … </a:t>
            </a:r>
            <a:r>
              <a:rPr lang="en-US" i="1" dirty="0">
                <a:solidFill>
                  <a:srgbClr val="FF0000"/>
                </a:solidFill>
              </a:rPr>
              <a:t>i80labpc10</a:t>
            </a:r>
          </a:p>
          <a:p>
            <a:pPr>
              <a:defRPr/>
            </a:pPr>
            <a:r>
              <a:rPr lang="en-US" dirty="0"/>
              <a:t>ASIPmeister is </a:t>
            </a:r>
            <a:r>
              <a:rPr lang="en-US" u="sng" dirty="0"/>
              <a:t>ALWAYS</a:t>
            </a:r>
            <a:r>
              <a:rPr lang="en-US" dirty="0"/>
              <a:t> executed from </a:t>
            </a:r>
            <a:r>
              <a:rPr lang="en-US" dirty="0">
                <a:solidFill>
                  <a:srgbClr val="FF0000"/>
                </a:solidFill>
              </a:rPr>
              <a:t>i80pc57</a:t>
            </a:r>
            <a:r>
              <a:rPr lang="en-US" dirty="0"/>
              <a:t>. This PC can be </a:t>
            </a:r>
            <a:r>
              <a:rPr lang="en-US" b="1" dirty="0"/>
              <a:t>SSH</a:t>
            </a:r>
            <a:r>
              <a:rPr lang="en-US" dirty="0"/>
              <a:t>-</a:t>
            </a:r>
            <a:r>
              <a:rPr lang="en-US" dirty="0" err="1"/>
              <a:t>ed</a:t>
            </a:r>
            <a:r>
              <a:rPr lang="en-US" dirty="0"/>
              <a:t> from any of above PCs i.e. i80labpcXX or from your laptop.</a:t>
            </a:r>
          </a:p>
          <a:p>
            <a:pPr>
              <a:defRPr/>
            </a:pPr>
            <a:r>
              <a:rPr lang="en-US" dirty="0"/>
              <a:t>FPGA JTAG driver is setup on </a:t>
            </a:r>
            <a:r>
              <a:rPr lang="en-US" i="1" dirty="0">
                <a:solidFill>
                  <a:srgbClr val="FF0000"/>
                </a:solidFill>
              </a:rPr>
              <a:t>i80labpc10</a:t>
            </a:r>
            <a:r>
              <a:rPr lang="en-US" dirty="0"/>
              <a:t>, and FPGA board can be accessed via this PC only.  	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000000"/>
                </a:solidFill>
              </a:rPr>
              <a:t>For remote/ONLINE access use 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 err="1">
                <a:solidFill>
                  <a:srgbClr val="000000"/>
                </a:solidFill>
              </a:rPr>
              <a:t>ssh</a:t>
            </a:r>
            <a:r>
              <a:rPr lang="en-US" b="1" dirty="0">
                <a:solidFill>
                  <a:srgbClr val="000000"/>
                </a:solidFill>
              </a:rPr>
              <a:t> –X </a:t>
            </a:r>
            <a:r>
              <a:rPr lang="en-US" b="1" dirty="0">
                <a:solidFill>
                  <a:srgbClr val="000000"/>
                </a:solidFill>
                <a:hlinkClick r:id="rId3"/>
              </a:rPr>
              <a:t>username@i80labpc10.ira.uka.de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br>
              <a:rPr lang="en-US" b="1" dirty="0">
                <a:solidFill>
                  <a:srgbClr val="000000"/>
                </a:solidFill>
              </a:rPr>
            </a:b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605AA-2189-44E2-AD85-3D0A33B8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Note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D223D-9D81-44C7-92AD-B2BB700D5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prevailing condition the lab will be conducted </a:t>
            </a:r>
            <a:r>
              <a:rPr lang="en-US" u="sng" dirty="0">
                <a:solidFill>
                  <a:srgbClr val="FF0000"/>
                </a:solidFill>
              </a:rPr>
              <a:t>ONLINE</a:t>
            </a:r>
          </a:p>
          <a:p>
            <a:endParaRPr lang="en-US" dirty="0"/>
          </a:p>
          <a:p>
            <a:r>
              <a:rPr lang="en-US" dirty="0"/>
              <a:t>Meetings: Though Zoom (</a:t>
            </a:r>
            <a:r>
              <a:rPr lang="en-US" u="sng" dirty="0">
                <a:solidFill>
                  <a:srgbClr val="FF0000"/>
                </a:solidFill>
              </a:rPr>
              <a:t>mutually decided in Kick-off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Lab PCs: Accessed through SSH (Using </a:t>
            </a:r>
            <a:r>
              <a:rPr lang="en-US" u="sng" dirty="0" err="1">
                <a:solidFill>
                  <a:srgbClr val="FF0000"/>
                </a:solidFill>
              </a:rPr>
              <a:t>MobaXterm</a:t>
            </a:r>
            <a:r>
              <a:rPr lang="en-US" u="sng" dirty="0">
                <a:solidFill>
                  <a:srgbClr val="FF0000"/>
                </a:solidFill>
              </a:rPr>
              <a:t>,</a:t>
            </a:r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X2Go</a:t>
            </a:r>
            <a:r>
              <a:rPr lang="en-US" dirty="0"/>
              <a:t>, </a:t>
            </a:r>
            <a:r>
              <a:rPr lang="en-US" u="sng" dirty="0">
                <a:solidFill>
                  <a:srgbClr val="FF0000"/>
                </a:solidFill>
              </a:rPr>
              <a:t>Putty</a:t>
            </a:r>
            <a:r>
              <a:rPr lang="en-US" dirty="0"/>
              <a:t> etc.)</a:t>
            </a:r>
          </a:p>
          <a:p>
            <a:endParaRPr lang="en-US" dirty="0"/>
          </a:p>
          <a:p>
            <a:r>
              <a:rPr lang="en-US" b="1" u="sng" dirty="0"/>
              <a:t>U</a:t>
            </a:r>
            <a:r>
              <a:rPr lang="en-US" dirty="0"/>
              <a:t>ser accounts will be sent to you via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3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to access?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>
          <a:xfrm>
            <a:off x="393700" y="1052736"/>
            <a:ext cx="8356600" cy="5184576"/>
          </a:xfrm>
        </p:spPr>
        <p:txBody>
          <a:bodyPr/>
          <a:lstStyle/>
          <a:p>
            <a:pPr>
              <a:defRPr/>
            </a:pPr>
            <a:r>
              <a:rPr lang="en-US" dirty="0"/>
              <a:t>Accessing PC:</a:t>
            </a:r>
          </a:p>
          <a:p>
            <a:pPr lvl="1">
              <a:defRPr/>
            </a:pPr>
            <a:r>
              <a:rPr lang="en-US" dirty="0"/>
              <a:t>Login to i80labpcXX using </a:t>
            </a:r>
            <a:r>
              <a:rPr lang="en-US" dirty="0">
                <a:hlinkClick r:id="rId2"/>
              </a:rPr>
              <a:t>user@i80labpcXX.ira.uka.uk</a:t>
            </a:r>
            <a:r>
              <a:rPr lang="en-US" dirty="0"/>
              <a:t> via </a:t>
            </a:r>
            <a:r>
              <a:rPr lang="en-US" dirty="0" err="1"/>
              <a:t>MobaXterm</a:t>
            </a:r>
            <a:r>
              <a:rPr lang="en-US" dirty="0"/>
              <a:t>.</a:t>
            </a:r>
          </a:p>
          <a:p>
            <a:pPr lvl="1">
              <a:defRPr/>
            </a:pPr>
            <a:r>
              <a:rPr lang="en-US" u="sng" dirty="0" err="1">
                <a:solidFill>
                  <a:srgbClr val="FF0000"/>
                </a:solidFill>
              </a:rPr>
              <a:t>ssh</a:t>
            </a:r>
            <a:r>
              <a:rPr lang="en-US" u="sng" dirty="0">
                <a:solidFill>
                  <a:srgbClr val="FF0000"/>
                </a:solidFill>
              </a:rPr>
              <a:t> –X user@i80pc57 </a:t>
            </a:r>
            <a:r>
              <a:rPr lang="en-US" dirty="0"/>
              <a:t>and perform all exercises here.</a:t>
            </a:r>
          </a:p>
          <a:p>
            <a:pPr lvl="1">
              <a:defRPr/>
            </a:pPr>
            <a:r>
              <a:rPr lang="en-US" dirty="0"/>
              <a:t>In case you need to implement your application to FPGA, you need to login to i80labpc10, i.e., </a:t>
            </a:r>
            <a:r>
              <a:rPr lang="en-US" u="sng" dirty="0" err="1">
                <a:solidFill>
                  <a:srgbClr val="FF0000"/>
                </a:solidFill>
              </a:rPr>
              <a:t>ssh</a:t>
            </a:r>
            <a:r>
              <a:rPr lang="en-US" u="sng" dirty="0">
                <a:solidFill>
                  <a:srgbClr val="FF0000"/>
                </a:solidFill>
              </a:rPr>
              <a:t> –X user@ i80labpc10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Accessing Helping Material</a:t>
            </a:r>
          </a:p>
          <a:p>
            <a:pPr lvl="1">
              <a:defRPr/>
            </a:pPr>
            <a:r>
              <a:rPr lang="en-US" dirty="0"/>
              <a:t>/home/asip00/Documents</a:t>
            </a:r>
          </a:p>
          <a:p>
            <a:pPr lvl="1">
              <a:defRPr/>
            </a:pPr>
            <a:r>
              <a:rPr lang="en-US" dirty="0"/>
              <a:t>/home/asip00/Sessions</a:t>
            </a:r>
          </a:p>
          <a:p>
            <a:pPr lvl="1">
              <a:defRPr/>
            </a:pPr>
            <a:r>
              <a:rPr lang="en-US" dirty="0"/>
              <a:t>/home/asip00/epp</a:t>
            </a:r>
          </a:p>
          <a:p>
            <a:pPr>
              <a:defRPr/>
            </a:pPr>
            <a:r>
              <a:rPr lang="en-US" dirty="0"/>
              <a:t>Creating recommended directory structure</a:t>
            </a:r>
          </a:p>
          <a:p>
            <a:pPr lvl="1">
              <a:defRPr/>
            </a:pPr>
            <a:r>
              <a:rPr lang="en-US" dirty="0"/>
              <a:t>Create new project directory for each new project</a:t>
            </a:r>
          </a:p>
          <a:p>
            <a:pPr lvl="1">
              <a:defRPr/>
            </a:pPr>
            <a:r>
              <a:rPr lang="en-US" dirty="0"/>
              <a:t>Create new application directory for each new application</a:t>
            </a:r>
          </a:p>
          <a:p>
            <a:pPr lvl="1">
              <a:defRPr/>
            </a:pPr>
            <a:r>
              <a:rPr lang="en-US" dirty="0"/>
              <a:t>To create new project use TEMPLATE_PROJECT.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92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7F92A-9766-42CC-BA90-72B4481F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for Session-1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B9C2F4-BD34-433E-8792-FF435206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 the first session, read the following: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 ASIPmeister User Manual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Laboratory Script’s Chapter 1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Laboratory Script’s Chapter 3 (dlxsim; without 3.2.2, 3.2.3 &amp; 3.3.2)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21AE42F-01E6-49F8-8753-E05F0C371E61}"/>
              </a:ext>
            </a:extLst>
          </p:cNvPr>
          <p:cNvSpPr/>
          <p:nvPr/>
        </p:nvSpPr>
        <p:spPr>
          <a:xfrm>
            <a:off x="642938" y="2286000"/>
            <a:ext cx="2357437" cy="1428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0A234A-06BC-4E24-A926-3909F9C20B1A}"/>
              </a:ext>
            </a:extLst>
          </p:cNvPr>
          <p:cNvSpPr/>
          <p:nvPr/>
        </p:nvSpPr>
        <p:spPr>
          <a:xfrm>
            <a:off x="3500438" y="4714875"/>
            <a:ext cx="2357437" cy="714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F8001B-3A3E-48F7-B3D4-D39575ED798E}"/>
              </a:ext>
            </a:extLst>
          </p:cNvPr>
          <p:cNvSpPr/>
          <p:nvPr/>
        </p:nvSpPr>
        <p:spPr>
          <a:xfrm>
            <a:off x="3500438" y="3714750"/>
            <a:ext cx="2357437" cy="714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72710B-6778-409C-BED7-66758A155582}"/>
              </a:ext>
            </a:extLst>
          </p:cNvPr>
          <p:cNvSpPr/>
          <p:nvPr/>
        </p:nvSpPr>
        <p:spPr>
          <a:xfrm>
            <a:off x="642938" y="4429125"/>
            <a:ext cx="2357437" cy="428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126" name="Titel 3">
            <a:extLst>
              <a:ext uri="{FF2B5EF4-FFF2-40B4-BE49-F238E27FC236}">
                <a16:creationId xmlns:a16="http://schemas.microsoft.com/office/drawing/2014/main" id="{DD289AF5-8A98-48B4-BAB3-3DDC0A19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Example: Application</a:t>
            </a:r>
          </a:p>
        </p:txBody>
      </p:sp>
      <p:sp>
        <p:nvSpPr>
          <p:cNvPr id="5127" name="Inhaltsplatzhalter 5">
            <a:extLst>
              <a:ext uri="{FF2B5EF4-FFF2-40B4-BE49-F238E27FC236}">
                <a16:creationId xmlns:a16="http://schemas.microsoft.com/office/drawing/2014/main" id="{5D8E017A-ACE3-45CF-96F6-98732C2C4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620838"/>
            <a:ext cx="2643188" cy="47371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[…]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for ( ; </a:t>
            </a:r>
            <a:r>
              <a:rPr lang="en-US" altLang="en-US" sz="1100" dirty="0" err="1"/>
              <a:t>len</a:t>
            </a:r>
            <a:r>
              <a:rPr lang="en-US" altLang="en-US" sz="1100" dirty="0"/>
              <a:t> &gt; 0 ; </a:t>
            </a:r>
            <a:r>
              <a:rPr lang="en-US" altLang="en-US" sz="1100" dirty="0" err="1"/>
              <a:t>len</a:t>
            </a:r>
            <a:r>
              <a:rPr lang="en-US" altLang="en-US" sz="1100" dirty="0"/>
              <a:t>-- )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</a:t>
            </a:r>
            <a:r>
              <a:rPr lang="en-US" altLang="en-US" sz="1100" dirty="0">
                <a:solidFill>
                  <a:srgbClr val="0070C0"/>
                </a:solidFill>
              </a:rPr>
              <a:t>/* Step 1 - get the delta value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 )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delta = 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&amp; 0xf;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} else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= *</a:t>
            </a:r>
            <a:r>
              <a:rPr lang="en-US" altLang="en-US" sz="1100" dirty="0" err="1"/>
              <a:t>indata</a:t>
            </a:r>
            <a:r>
              <a:rPr lang="en-US" altLang="en-US" sz="1100" dirty="0"/>
              <a:t>++;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delta = (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&gt;&gt; 4) &amp; 0xf;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}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 = !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0070C0"/>
                </a:solidFill>
              </a:rPr>
              <a:t>        /* Step 2 - Find new index value (for later)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index += </a:t>
            </a:r>
            <a:r>
              <a:rPr lang="en-US" altLang="en-US" sz="1100" dirty="0" err="1"/>
              <a:t>indexTable</a:t>
            </a:r>
            <a:r>
              <a:rPr lang="en-US" altLang="en-US" sz="1100" dirty="0"/>
              <a:t>[delta];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index &lt; 0 ) index = 0;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index &gt; 88 ) index = 88;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0070C0"/>
                </a:solidFill>
              </a:rPr>
              <a:t>        /* Step 3 - Separate sign and magnitude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sign = delta &amp; 8;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delta = delta &amp; 7;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</p:txBody>
      </p:sp>
      <p:sp>
        <p:nvSpPr>
          <p:cNvPr id="5128" name="Inhaltsplatzhalter 5">
            <a:extLst>
              <a:ext uri="{FF2B5EF4-FFF2-40B4-BE49-F238E27FC236}">
                <a16:creationId xmlns:a16="http://schemas.microsoft.com/office/drawing/2014/main" id="{D3179E9E-88C7-42F0-9F38-23264A0146F3}"/>
              </a:ext>
            </a:extLst>
          </p:cNvPr>
          <p:cNvSpPr txBox="1">
            <a:spLocks/>
          </p:cNvSpPr>
          <p:nvPr/>
        </p:nvSpPr>
        <p:spPr bwMode="auto">
          <a:xfrm>
            <a:off x="428625" y="2214563"/>
            <a:ext cx="2471738" cy="39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Calibri" panose="020F0502020204030204" pitchFamily="34" charset="0"/>
            </a:endParaRPr>
          </a:p>
        </p:txBody>
      </p:sp>
      <p:sp>
        <p:nvSpPr>
          <p:cNvPr id="5129" name="Inhaltsplatzhalter 5">
            <a:extLst>
              <a:ext uri="{FF2B5EF4-FFF2-40B4-BE49-F238E27FC236}">
                <a16:creationId xmlns:a16="http://schemas.microsoft.com/office/drawing/2014/main" id="{C8BE6F1A-18B5-447C-A01C-4B5BF18BE968}"/>
              </a:ext>
            </a:extLst>
          </p:cNvPr>
          <p:cNvSpPr txBox="1">
            <a:spLocks/>
          </p:cNvSpPr>
          <p:nvPr/>
        </p:nvSpPr>
        <p:spPr bwMode="auto">
          <a:xfrm>
            <a:off x="3071813" y="2286000"/>
            <a:ext cx="2471737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Calibri" panose="020F0502020204030204" pitchFamily="34" charset="0"/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927E871-BBFD-439C-A3A2-0FF7CD1737A8}"/>
              </a:ext>
            </a:extLst>
          </p:cNvPr>
          <p:cNvSpPr txBox="1">
            <a:spLocks/>
          </p:cNvSpPr>
          <p:nvPr/>
        </p:nvSpPr>
        <p:spPr>
          <a:xfrm>
            <a:off x="3214688" y="1620838"/>
            <a:ext cx="2643187" cy="47371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4 -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Compute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difference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and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new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predicted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Computes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'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vpdiff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= (delta+0.5)*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/4', but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see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comment</a:t>
            </a:r>
            <a:endParaRPr lang="de-DE" sz="2400" dirty="0">
              <a:solidFill>
                <a:srgbClr val="0070C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** in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adpcm_coder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 &gt;&gt; 3;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4 )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2 )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&gt;&gt;1;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1 )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&gt;&gt;2;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sign</a:t>
            </a:r>
            <a:r>
              <a:rPr lang="de-DE" sz="2400" dirty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-=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else</a:t>
            </a: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5 -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clamp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output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&gt; 32767 )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= 32767;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else</a:t>
            </a:r>
            <a:r>
              <a:rPr lang="de-DE" sz="2400" dirty="0">
                <a:latin typeface="+mn-lt"/>
                <a:cs typeface="+mn-cs"/>
              </a:rPr>
              <a:t>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&lt; -32768 )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= -32768;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6 - Update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 = </a:t>
            </a:r>
            <a:r>
              <a:rPr lang="de-DE" sz="2400" dirty="0" err="1">
                <a:latin typeface="+mn-lt"/>
                <a:cs typeface="+mn-cs"/>
              </a:rPr>
              <a:t>stepsizeTable</a:t>
            </a:r>
            <a:r>
              <a:rPr lang="de-DE" sz="2400" dirty="0">
                <a:latin typeface="+mn-lt"/>
                <a:cs typeface="+mn-cs"/>
              </a:rPr>
              <a:t>[</a:t>
            </a:r>
            <a:r>
              <a:rPr lang="de-DE" sz="2400" dirty="0" err="1">
                <a:latin typeface="+mn-lt"/>
                <a:cs typeface="+mn-cs"/>
              </a:rPr>
              <a:t>index</a:t>
            </a:r>
            <a:r>
              <a:rPr lang="de-DE" sz="2400" dirty="0">
                <a:latin typeface="+mn-lt"/>
                <a:cs typeface="+mn-cs"/>
              </a:rPr>
              <a:t>];</a:t>
            </a:r>
          </a:p>
        </p:txBody>
      </p:sp>
      <p:sp>
        <p:nvSpPr>
          <p:cNvPr id="5131" name="Inhaltsplatzhalter 5">
            <a:extLst>
              <a:ext uri="{FF2B5EF4-FFF2-40B4-BE49-F238E27FC236}">
                <a16:creationId xmlns:a16="http://schemas.microsoft.com/office/drawing/2014/main" id="{83582B99-3078-4D13-8E28-AE35468E6164}"/>
              </a:ext>
            </a:extLst>
          </p:cNvPr>
          <p:cNvSpPr txBox="1">
            <a:spLocks/>
          </p:cNvSpPr>
          <p:nvPr/>
        </p:nvSpPr>
        <p:spPr bwMode="auto">
          <a:xfrm>
            <a:off x="6215063" y="1571625"/>
            <a:ext cx="2714625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</a:t>
            </a:r>
            <a:r>
              <a:rPr lang="en-US" altLang="en-US" sz="1100">
                <a:solidFill>
                  <a:srgbClr val="0070C0"/>
                </a:solidFill>
                <a:latin typeface="Calibri" panose="020F0502020204030204" pitchFamily="34" charset="0"/>
              </a:rPr>
              <a:t>/* Step 7 - Output value */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solidFill>
                  <a:srgbClr val="0070C0"/>
                </a:solidFill>
                <a:latin typeface="Calibri" panose="020F0502020204030204" pitchFamily="34" charset="0"/>
              </a:rPr>
              <a:t>[…]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#define signedUnsignedModification 0x8000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#if PRINT_ARRAY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t_print(separator);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t_printHex( (valpred+signedUnsignedModification) &amp; 0xFFFF, 4);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if (printCounter%10==9) separator=",\r\n";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else separator=", ";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printCounter++;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#else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if (printCounter&amp;1)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writeToAudioOutL( (valpred+signedUnsignedModification) &amp; 0xFFFF);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else  writeToAudioOutR( (valpred+signedUnsignedModification) &amp; 0xFFFF);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printCounter++;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#endif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[…]</a:t>
            </a:r>
            <a:endParaRPr lang="de-DE" altLang="zh-CN" sz="11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6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Tahoma" pitchFamily="34" charset="0"/>
              </a:rPr>
              <a:t>“efficiency”: MIPS/$, MHz/</a:t>
            </a:r>
            <a:r>
              <a:rPr lang="en-US" sz="1800" dirty="0" err="1">
                <a:solidFill>
                  <a:schemeClr val="bg2"/>
                </a:solidFill>
                <a:latin typeface="Tahoma" pitchFamily="34" charset="0"/>
              </a:rPr>
              <a:t>mW</a:t>
            </a:r>
            <a:r>
              <a:rPr lang="en-US" sz="1800" dirty="0">
                <a:solidFill>
                  <a:schemeClr val="bg2"/>
                </a:solidFill>
                <a:latin typeface="Tahoma" pitchFamily="34" charset="0"/>
              </a:rPr>
              <a:t>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90442" y="2751876"/>
            <a:ext cx="5472953" cy="2070848"/>
          </a:xfrm>
          <a:prstGeom prst="rect">
            <a:avLst/>
          </a:prstGeom>
          <a:solidFill>
            <a:schemeClr val="tx1">
              <a:alpha val="8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1828862" y="2758226"/>
            <a:ext cx="5317055" cy="2145268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The best performance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  <a:tabLst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The highest development cost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  <a:tabLst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Only reasonable for high volume products</a:t>
            </a:r>
          </a:p>
        </p:txBody>
      </p:sp>
    </p:spTree>
    <p:extLst>
      <p:ext uri="{BB962C8B-B14F-4D97-AF65-F5344CB8AC3E}">
        <p14:creationId xmlns:p14="http://schemas.microsoft.com/office/powerpoint/2010/main" val="1023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0D129B5-6EE4-4B43-8A1C-3FE56C74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ASIPs</a:t>
            </a:r>
            <a:endParaRPr lang="en-US" altLang="zh-CN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E43CF04-26A3-4CD2-AE2F-716500EE9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1124744"/>
            <a:ext cx="8053388" cy="4933156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CPU0:  The original CPU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CPU1:  Optimization for speed 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CPU2:  Optimization for energy   and area</a:t>
            </a:r>
          </a:p>
          <a:p>
            <a:pPr>
              <a:lnSpc>
                <a:spcPct val="8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6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44E8A75-A783-477F-9970-FA7A0B40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</a:t>
            </a:r>
            <a:r>
              <a:rPr lang="en-GB" altLang="zh-CN" dirty="0"/>
              <a:t>Benchmarking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B68CC6D5-4F8C-4DBA-8F66-C16AA8283416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80922795"/>
              </p:ext>
            </p:extLst>
          </p:nvPr>
        </p:nvGraphicFramePr>
        <p:xfrm>
          <a:off x="389005" y="980728"/>
          <a:ext cx="3687613" cy="212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2" imgW="6096075" imgH="4067089" progId="MSGraph.Chart.8">
                  <p:embed followColorScheme="full"/>
                </p:oleObj>
              </mc:Choice>
              <mc:Fallback>
                <p:oleObj name="图表" r:id="rId2" imgW="6096075" imgH="4067089" progId="MSGraph.Chart.8">
                  <p:embed followColorScheme="full"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B68CC6D5-4F8C-4DBA-8F66-C16AA8283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05" y="980728"/>
                        <a:ext cx="3687613" cy="2121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34B6AE0-93F7-4CEF-BA21-CEF1FB900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014698"/>
              </p:ext>
            </p:extLst>
          </p:nvPr>
        </p:nvGraphicFramePr>
        <p:xfrm>
          <a:off x="4757778" y="982157"/>
          <a:ext cx="3685128" cy="21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4" imgW="6096075" imgH="4067089" progId="MSGraph.Chart.8">
                  <p:embed followColorScheme="full"/>
                </p:oleObj>
              </mc:Choice>
              <mc:Fallback>
                <p:oleObj name="图表" r:id="rId4" imgW="6096075" imgH="4067089" progId="MSGraph.Chart.8">
                  <p:embed followColorScheme="full"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3C081AB8-6D77-4D2D-AB0B-611A92F65E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78" y="982157"/>
                        <a:ext cx="3685128" cy="212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3CA9693-AE9F-43EE-8D97-37F632672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88167"/>
              </p:ext>
            </p:extLst>
          </p:nvPr>
        </p:nvGraphicFramePr>
        <p:xfrm>
          <a:off x="423376" y="3753850"/>
          <a:ext cx="3687408" cy="212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6" imgW="6096075" imgH="4067089" progId="MSGraph.Chart.8">
                  <p:embed followColorScheme="full"/>
                </p:oleObj>
              </mc:Choice>
              <mc:Fallback>
                <p:oleObj name="图表" r:id="rId6" imgW="6096075" imgH="4067089" progId="MSGraph.Chart.8">
                  <p:embed followColorScheme="full"/>
                  <p:pic>
                    <p:nvPicPr>
                      <p:cNvPr id="34819" name="Object 3">
                        <a:extLst>
                          <a:ext uri="{FF2B5EF4-FFF2-40B4-BE49-F238E27FC236}">
                            <a16:creationId xmlns:a16="http://schemas.microsoft.com/office/drawing/2014/main" id="{F9EDA188-8EC0-432D-8136-0F150464A3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76" y="3753850"/>
                        <a:ext cx="3687408" cy="2121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F85DCA-3716-4C8B-A840-823A14C62A3C}"/>
              </a:ext>
            </a:extLst>
          </p:cNvPr>
          <p:cNvSpPr txBox="1"/>
          <p:nvPr/>
        </p:nvSpPr>
        <p:spPr>
          <a:xfrm>
            <a:off x="292577" y="3003357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Cycles and Execution Time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B8FFB-5AC5-48C9-A76A-46038A6C20B8}"/>
              </a:ext>
            </a:extLst>
          </p:cNvPr>
          <p:cNvSpPr txBox="1"/>
          <p:nvPr/>
        </p:nvSpPr>
        <p:spPr>
          <a:xfrm>
            <a:off x="4661349" y="3032388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CPU Area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B9369-618D-4F55-A5A1-4CCD0771C3A3}"/>
              </a:ext>
            </a:extLst>
          </p:cNvPr>
          <p:cNvSpPr txBox="1"/>
          <p:nvPr/>
        </p:nvSpPr>
        <p:spPr>
          <a:xfrm>
            <a:off x="381896" y="577647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Maximal Frequency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5151C-19AA-439E-9777-F9C98891157A}"/>
              </a:ext>
            </a:extLst>
          </p:cNvPr>
          <p:cNvSpPr txBox="1"/>
          <p:nvPr/>
        </p:nvSpPr>
        <p:spPr>
          <a:xfrm>
            <a:off x="4757775" y="582096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Power and Energy Consumption</a:t>
            </a:r>
            <a:endParaRPr lang="en-GB" dirty="0">
              <a:solidFill>
                <a:srgbClr val="0070C0"/>
              </a:solidFill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96EE6B00-0971-489F-8022-32E21C69C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02737"/>
              </p:ext>
            </p:extLst>
          </p:nvPr>
        </p:nvGraphicFramePr>
        <p:xfrm>
          <a:off x="4757776" y="3798332"/>
          <a:ext cx="3687408" cy="2121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8" imgW="6096075" imgH="4067089" progId="MSGraph.Chart.8">
                  <p:embed followColorScheme="full"/>
                </p:oleObj>
              </mc:Choice>
              <mc:Fallback>
                <p:oleObj name="图表" r:id="rId8" imgW="6096075" imgH="4067089" progId="MSGraph.Chart.8">
                  <p:embed followColorScheme="full"/>
                  <p:pic>
                    <p:nvPicPr>
                      <p:cNvPr id="36867" name="Object 3">
                        <a:extLst>
                          <a:ext uri="{FF2B5EF4-FFF2-40B4-BE49-F238E27FC236}">
                            <a16:creationId xmlns:a16="http://schemas.microsoft.com/office/drawing/2014/main" id="{4E74291F-70DE-44E3-81F0-B4D4B93BC8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76" y="3798332"/>
                        <a:ext cx="3687408" cy="2121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04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01A6-D55B-49AC-95A9-69E3627C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Conclusions</a:t>
            </a:r>
            <a:endParaRPr lang="en-US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9C0D8479-9B94-48B0-87F7-C5CF1668D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805336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>
              <a:latin typeface="Verdana" panose="020B060403050404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F24B002-01CD-4021-9352-436550D9E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805336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>
              <a:latin typeface="Verdana" panose="020B060403050404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BE3E242-037B-4AF8-9C59-55A2EFD60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3005361"/>
            <a:ext cx="20383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000000"/>
                </a:solidFill>
              </a:rPr>
              <a:t>CPU1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Obviously much faster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Only execution speed is here consider.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FAF2EAE-04D8-48C0-9A4A-71B3F36A193E}"/>
              </a:ext>
            </a:extLst>
          </p:cNvPr>
          <p:cNvSpPr>
            <a:spLocks/>
          </p:cNvSpPr>
          <p:nvPr/>
        </p:nvSpPr>
        <p:spPr bwMode="gray">
          <a:xfrm>
            <a:off x="3222625" y="2708499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FBDB609-869A-4731-A261-3FB61F8A453B}"/>
              </a:ext>
            </a:extLst>
          </p:cNvPr>
          <p:cNvSpPr>
            <a:spLocks noChangeAspect="1" noChangeArrowheads="1" noTextEdit="1"/>
          </p:cNvSpPr>
          <p:nvPr/>
        </p:nvSpPr>
        <p:spPr bwMode="gray">
          <a:xfrm flipH="1">
            <a:off x="4868863" y="2705324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104E2B-9781-4720-BF34-6747D05B227E}"/>
              </a:ext>
            </a:extLst>
          </p:cNvPr>
          <p:cNvSpPr>
            <a:spLocks/>
          </p:cNvSpPr>
          <p:nvPr/>
        </p:nvSpPr>
        <p:spPr bwMode="gray">
          <a:xfrm flipH="1">
            <a:off x="4875213" y="2708499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C00000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4E862A-5A40-47AC-90C2-E1001EA996A5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052736"/>
            <a:ext cx="2998788" cy="1601788"/>
            <a:chOff x="1997" y="1314"/>
            <a:chExt cx="1889" cy="10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B178B8-A6B6-4D25-8400-6A5931919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16" name="Oval 11">
                <a:extLst>
                  <a:ext uri="{FF2B5EF4-FFF2-40B4-BE49-F238E27FC236}">
                    <a16:creationId xmlns:a16="http://schemas.microsoft.com/office/drawing/2014/main" id="{7C9071A4-9BAE-46E5-9EDE-4D4CF3C441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2">
                <a:extLst>
                  <a:ext uri="{FF2B5EF4-FFF2-40B4-BE49-F238E27FC236}">
                    <a16:creationId xmlns:a16="http://schemas.microsoft.com/office/drawing/2014/main" id="{085179BC-21BF-4987-A9B1-7CB3DC1EEA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rgbClr val="C00000"/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0434B14B-54E8-4A21-B24D-707851B4E4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66A9032C-72D0-4CD8-AF95-C54884231F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A751262-2E82-4D37-986C-24677005EA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6394FA25-EB0E-49D4-8A49-54805A25E1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sp>
        <p:nvSpPr>
          <p:cNvPr id="18" name="Text Box 17">
            <a:extLst>
              <a:ext uri="{FF2B5EF4-FFF2-40B4-BE49-F238E27FC236}">
                <a16:creationId xmlns:a16="http://schemas.microsoft.com/office/drawing/2014/main" id="{10EDECA3-A91D-47CB-B2E4-0E1B6FD3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263" y="1281336"/>
            <a:ext cx="304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rgbClr val="000000"/>
                </a:solidFill>
              </a:rPr>
              <a:t>Optimization Result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69737580-C3D7-43E2-8C73-9DB0EE9BA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033936"/>
            <a:ext cx="2209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CPU2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Less power consumption but slower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Only one resource ALU is used here.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F8FC0-F13A-46D7-9609-7056BDFC86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3948336"/>
            <a:ext cx="1703388" cy="1687513"/>
          </a:xfrm>
          <a:prstGeom prst="ellipse">
            <a:avLst/>
          </a:prstGeom>
          <a:gradFill rotWithShape="1">
            <a:gsLst>
              <a:gs pos="32000">
                <a:srgbClr val="FF99FF"/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7F19E088-E23E-400D-A37B-1C8A1553EA0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76600" y="4510311"/>
            <a:ext cx="2514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002060"/>
                </a:solidFill>
              </a:rPr>
              <a:t>Almost Same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23824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Example: HW Implementation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50" y="3878563"/>
            <a:ext cx="3738562" cy="21828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8" y="3850293"/>
            <a:ext cx="3998668" cy="218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3" y="988267"/>
            <a:ext cx="3448834" cy="258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50" y="1023031"/>
            <a:ext cx="3448834" cy="2586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25" y="3480961"/>
            <a:ext cx="37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ASIP Lab Hardware Virtex-5 Setup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9581" y="350923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Peripheral Board Connections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236" y="594296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CPU Signals (ModelSim Simulation)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3850" y="5942961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 to UART </a:t>
            </a:r>
            <a:r>
              <a:rPr lang="en-US" b="1" i="1" dirty="0">
                <a:solidFill>
                  <a:srgbClr val="0070C0"/>
                </a:solidFill>
              </a:rPr>
              <a:t>hterm</a:t>
            </a:r>
            <a:endParaRPr lang="en-GB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9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Supervisors and the regular meeting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Dr. Lars Bauer</a:t>
            </a:r>
          </a:p>
          <a:p>
            <a:pPr>
              <a:defRPr/>
            </a:pPr>
            <a:r>
              <a:rPr lang="de-DE" dirty="0"/>
              <a:t>Sajjad Hussain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Regular Meeting:</a:t>
            </a:r>
            <a:br>
              <a:rPr lang="en-US" dirty="0"/>
            </a:br>
            <a:r>
              <a:rPr lang="en-US" dirty="0"/>
              <a:t>what about Monday 14:00 ?</a:t>
            </a:r>
          </a:p>
        </p:txBody>
      </p:sp>
      <p:sp>
        <p:nvSpPr>
          <p:cNvPr id="701447" name="AutoShape 7"/>
          <p:cNvSpPr>
            <a:spLocks noChangeArrowheads="1"/>
          </p:cNvSpPr>
          <p:nvPr/>
        </p:nvSpPr>
        <p:spPr bwMode="auto">
          <a:xfrm>
            <a:off x="1282890" y="4288570"/>
            <a:ext cx="6019610" cy="1548464"/>
          </a:xfrm>
          <a:prstGeom prst="irregularSeal2">
            <a:avLst/>
          </a:prstGeom>
          <a:gradFill rotWithShape="1">
            <a:gsLst>
              <a:gs pos="0">
                <a:srgbClr val="FFCC66"/>
              </a:gs>
              <a:gs pos="100000">
                <a:srgbClr val="CCFFCC"/>
              </a:gs>
            </a:gsLst>
            <a:lin ang="27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 anchorCtr="1"/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</a:rPr>
              <a:t>Questions</a:t>
            </a:r>
            <a:r>
              <a:rPr lang="de-DE" sz="4000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5" name="Picture 5" descr="PE01561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8155" y="1340768"/>
            <a:ext cx="4056284" cy="269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0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“efficiency”: MIPS/$, MHz/mW,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84294" y="1213987"/>
            <a:ext cx="2595282" cy="1385046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85247" y="2827633"/>
            <a:ext cx="5655516" cy="1062317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25388" y="3188131"/>
            <a:ext cx="3254814" cy="1656561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Extremely flexible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Bad performance</a:t>
            </a:r>
          </a:p>
        </p:txBody>
      </p:sp>
    </p:spTree>
    <p:extLst>
      <p:ext uri="{BB962C8B-B14F-4D97-AF65-F5344CB8AC3E}">
        <p14:creationId xmlns:p14="http://schemas.microsoft.com/office/powerpoint/2010/main" val="25061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4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“efficiency”: MIPS/$, MHz/mW,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84294" y="1213987"/>
            <a:ext cx="2595282" cy="1385046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415553" y="3916844"/>
            <a:ext cx="5284694" cy="1062317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65150" y="4011546"/>
            <a:ext cx="4412511" cy="163449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Optimized for an application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Still flexible, but achieves a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9130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CD2A-1D13-41AD-9E3E-A7C1413F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ASIP Design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2BD4C-DD77-4B9D-9002-7365F58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7" y="1000853"/>
            <a:ext cx="8082643" cy="5271547"/>
          </a:xfrm>
          <a:prstGeom prst="rect">
            <a:avLst/>
          </a:prstGeom>
        </p:spPr>
      </p:pic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BB300D11-1F2A-4A7D-B924-6A8AD5D62AB1}"/>
              </a:ext>
            </a:extLst>
          </p:cNvPr>
          <p:cNvSpPr/>
          <p:nvPr/>
        </p:nvSpPr>
        <p:spPr bwMode="auto">
          <a:xfrm>
            <a:off x="251520" y="2636912"/>
            <a:ext cx="1368152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Profiling</a:t>
            </a: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E7EECB82-9807-42CE-BB72-3E535197AC94}"/>
              </a:ext>
            </a:extLst>
          </p:cNvPr>
          <p:cNvSpPr/>
          <p:nvPr/>
        </p:nvSpPr>
        <p:spPr bwMode="auto">
          <a:xfrm>
            <a:off x="104383" y="4077072"/>
            <a:ext cx="2163361" cy="549867"/>
          </a:xfrm>
          <a:prstGeom prst="roundRect">
            <a:avLst/>
          </a:prstGeom>
          <a:gradFill flip="none" rotWithShape="1">
            <a:gsLst>
              <a:gs pos="0">
                <a:srgbClr val="5E9EFF">
                  <a:alpha val="99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Implementation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CB7C661-6323-4E21-9163-5B544B16FBA6}"/>
              </a:ext>
            </a:extLst>
          </p:cNvPr>
          <p:cNvSpPr/>
          <p:nvPr/>
        </p:nvSpPr>
        <p:spPr bwMode="auto">
          <a:xfrm>
            <a:off x="6804248" y="1988840"/>
            <a:ext cx="2073606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Benchmarking</a:t>
            </a:r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4F7E2633-63FB-4EBF-B4C9-E3837A2B4BC8}"/>
              </a:ext>
            </a:extLst>
          </p:cNvPr>
          <p:cNvSpPr/>
          <p:nvPr/>
        </p:nvSpPr>
        <p:spPr bwMode="auto">
          <a:xfrm>
            <a:off x="7596335" y="4304036"/>
            <a:ext cx="1282939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0894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Environments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54722" y="980728"/>
            <a:ext cx="3809524" cy="29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700419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0525" y="980728"/>
            <a:ext cx="4469507" cy="5384800"/>
          </a:xfrm>
        </p:spPr>
        <p:txBody>
          <a:bodyPr/>
          <a:lstStyle/>
          <a:p>
            <a:pPr>
              <a:defRPr/>
            </a:pPr>
            <a:r>
              <a:rPr lang="en-US" sz="2200" b="1" dirty="0"/>
              <a:t>dlxsim</a:t>
            </a:r>
            <a:r>
              <a:rPr lang="en-US" sz="2200" dirty="0"/>
              <a:t>: Instruction Set Simulator adapted for our Processor</a:t>
            </a:r>
          </a:p>
          <a:p>
            <a:pPr>
              <a:defRPr/>
            </a:pPr>
            <a:r>
              <a:rPr lang="en-US" sz="2200" b="1" dirty="0"/>
              <a:t>ASIPMeister</a:t>
            </a:r>
            <a:r>
              <a:rPr lang="en-US" sz="2200" dirty="0"/>
              <a:t>: To create new processor and compiler</a:t>
            </a:r>
          </a:p>
          <a:p>
            <a:pPr>
              <a:defRPr/>
            </a:pPr>
            <a:r>
              <a:rPr lang="en-US" sz="2200" b="1" dirty="0">
                <a:effectLst/>
              </a:rPr>
              <a:t>Extended GCC compiler: </a:t>
            </a:r>
            <a:r>
              <a:rPr lang="en-US" sz="2200" dirty="0">
                <a:effectLst/>
              </a:rPr>
              <a:t>compiler out of an </a:t>
            </a:r>
            <a:r>
              <a:rPr lang="en-US" sz="2200" dirty="0"/>
              <a:t>processor </a:t>
            </a:r>
            <a:r>
              <a:rPr lang="en-US" sz="2200" dirty="0">
                <a:effectLst/>
              </a:rPr>
              <a:t>architecture description in </a:t>
            </a:r>
            <a:r>
              <a:rPr lang="en-US" sz="2200" dirty="0"/>
              <a:t>ASIPMeister</a:t>
            </a:r>
            <a:r>
              <a:rPr lang="en-US" sz="2200" dirty="0">
                <a:effectLst/>
              </a:rPr>
              <a:t>.</a:t>
            </a:r>
            <a:endParaRPr lang="en-US" sz="2200" dirty="0"/>
          </a:p>
          <a:p>
            <a:pPr>
              <a:defRPr/>
            </a:pPr>
            <a:r>
              <a:rPr lang="en-US" sz="2200" b="1" dirty="0"/>
              <a:t>QuestaSim/ModelSim</a:t>
            </a:r>
            <a:r>
              <a:rPr lang="en-US" sz="2200" dirty="0"/>
              <a:t>: hardware simulator for RTL Code</a:t>
            </a:r>
          </a:p>
          <a:p>
            <a:pPr>
              <a:defRPr/>
            </a:pPr>
            <a:r>
              <a:rPr lang="en-US" sz="2200" b="1" dirty="0"/>
              <a:t>Xilinx Vivado/ISE</a:t>
            </a:r>
            <a:r>
              <a:rPr lang="en-US" sz="2200" dirty="0"/>
              <a:t>: Synthesis of RTL Code</a:t>
            </a:r>
          </a:p>
          <a:p>
            <a:pPr>
              <a:defRPr/>
            </a:pPr>
            <a:r>
              <a:rPr lang="en-US" sz="2200" b="1" dirty="0"/>
              <a:t>XPower</a:t>
            </a:r>
            <a:r>
              <a:rPr lang="en-US" sz="2200" dirty="0"/>
              <a:t>: To estimate power consumption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3969" y="3516162"/>
            <a:ext cx="34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Virtex-5 FPGA Evaluation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60111-FAE2-4B7D-A97F-7082B878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12" y="3904537"/>
            <a:ext cx="3700888" cy="202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23099-3F29-45F7-8E9B-CA87FFEFA695}"/>
              </a:ext>
            </a:extLst>
          </p:cNvPr>
          <p:cNvSpPr txBox="1"/>
          <p:nvPr/>
        </p:nvSpPr>
        <p:spPr>
          <a:xfrm>
            <a:off x="5508105" y="5877272"/>
            <a:ext cx="355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ModelSim Simulation (Signals)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39A8D-653D-454F-BA6A-24A25B67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24" y="1029836"/>
            <a:ext cx="3713120" cy="197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2BB8D-C6C2-4CD6-A1DF-A71730CDD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26" y="3516162"/>
            <a:ext cx="3390515" cy="2169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294684-0F6A-4E8A-9524-9D4E58D74269}"/>
              </a:ext>
            </a:extLst>
          </p:cNvPr>
          <p:cNvSpPr txBox="1"/>
          <p:nvPr/>
        </p:nvSpPr>
        <p:spPr>
          <a:xfrm>
            <a:off x="5859879" y="304582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ASIPmeister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98310-9946-4D39-802C-8F9B37D721E3}"/>
              </a:ext>
            </a:extLst>
          </p:cNvPr>
          <p:cNvSpPr txBox="1"/>
          <p:nvPr/>
        </p:nvSpPr>
        <p:spPr>
          <a:xfrm>
            <a:off x="5493821" y="5692606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ASIPMeister Input and Output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ASIP Lab</a:t>
            </a:r>
          </a:p>
        </p:txBody>
      </p:sp>
      <p:sp>
        <p:nvSpPr>
          <p:cNvPr id="69837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Creating new CPUs with new instructions and implementing these new instructions in Hardware and Software with evaluation and testing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main goals are:</a:t>
            </a:r>
          </a:p>
          <a:p>
            <a:pPr lvl="1">
              <a:defRPr/>
            </a:pPr>
            <a:r>
              <a:rPr lang="en-US" dirty="0"/>
              <a:t>creating new ASIPs for special applications</a:t>
            </a:r>
          </a:p>
          <a:p>
            <a:pPr lvl="1">
              <a:defRPr/>
            </a:pPr>
            <a:r>
              <a:rPr lang="en-US" dirty="0"/>
              <a:t>benchmark those ASIPs to find out their benefits and drawbacks</a:t>
            </a:r>
          </a:p>
          <a:p>
            <a:pPr lvl="1">
              <a:defRPr/>
            </a:pPr>
            <a:r>
              <a:rPr lang="en-US" dirty="0"/>
              <a:t>and finally to interpret the benchmark results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GB" dirty="0"/>
              <a:t>Lab Structure: </a:t>
            </a:r>
          </a:p>
          <a:p>
            <a:pPr lvl="1">
              <a:defRPr/>
            </a:pPr>
            <a:r>
              <a:rPr lang="en-GB" dirty="0"/>
              <a:t>Weekly Sessions: Eight 2-3 hours sessions per week</a:t>
            </a:r>
          </a:p>
          <a:p>
            <a:pPr lvl="1">
              <a:defRPr/>
            </a:pPr>
            <a:r>
              <a:rPr lang="en-GB" dirty="0"/>
              <a:t>Lab Groups: Group of 2-3 students to carry tasks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Pipeline Processor</a:t>
            </a:r>
          </a:p>
        </p:txBody>
      </p:sp>
      <p:pic>
        <p:nvPicPr>
          <p:cNvPr id="10243" name="Picture 14" descr="pipeli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526" y="980728"/>
            <a:ext cx="8532948" cy="4896544"/>
          </a:xfrm>
          <a:noFill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5962650"/>
            <a:ext cx="6859588" cy="28575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src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Muhammad </a:t>
            </a:r>
            <a:r>
              <a:rPr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Shaaban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“The DLX Architecture”, lecture on ‘Computer Architecture’</a:t>
            </a:r>
          </a:p>
        </p:txBody>
      </p:sp>
    </p:spTree>
    <p:extLst>
      <p:ext uri="{BB962C8B-B14F-4D97-AF65-F5344CB8AC3E}">
        <p14:creationId xmlns:p14="http://schemas.microsoft.com/office/powerpoint/2010/main" val="323773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Pipelining</a:t>
            </a:r>
            <a:endParaRPr lang="en-US" dirty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329392"/>
              </p:ext>
            </p:extLst>
          </p:nvPr>
        </p:nvGraphicFramePr>
        <p:xfrm>
          <a:off x="899592" y="1031484"/>
          <a:ext cx="6911975" cy="5183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857750" imgH="3643015" progId="PowerPoint.Slide.8">
                  <p:embed/>
                </p:oleObj>
              </mc:Choice>
              <mc:Fallback>
                <p:oleObj name="Slide" r:id="rId2" imgW="4857750" imgH="3643015" progId="PowerPoint.Slide.8">
                  <p:embed/>
                  <p:pic>
                    <p:nvPicPr>
                      <p:cNvPr id="205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31484"/>
                        <a:ext cx="6911975" cy="518398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941067"/>
      </p:ext>
    </p:extLst>
  </p:cSld>
  <p:clrMapOvr>
    <a:masterClrMapping/>
  </p:clrMapOvr>
</p:sld>
</file>

<file path=ppt/theme/theme1.xml><?xml version="1.0" encoding="utf-8"?>
<a:theme xmlns:a="http://schemas.openxmlformats.org/drawingml/2006/main" name="CES_Template_2012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CES_Template_2012</Template>
  <TotalTime>1055</TotalTime>
  <Words>1706</Words>
  <Application>Microsoft Office PowerPoint</Application>
  <PresentationFormat>On-screen Show (4:3)</PresentationFormat>
  <Paragraphs>298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Tahoma</vt:lpstr>
      <vt:lpstr>Times</vt:lpstr>
      <vt:lpstr>Verdana</vt:lpstr>
      <vt:lpstr>Wingdings</vt:lpstr>
      <vt:lpstr>CES_Template_2012</vt:lpstr>
      <vt:lpstr>Slide</vt:lpstr>
      <vt:lpstr>图表</vt:lpstr>
      <vt:lpstr>PowerPoint Presentation</vt:lpstr>
      <vt:lpstr>ASIPs: efficiency vs. flexibility</vt:lpstr>
      <vt:lpstr>ASIPs: efficiency vs. flexibility</vt:lpstr>
      <vt:lpstr>ASIPs: efficiency vs. flexibility</vt:lpstr>
      <vt:lpstr>ASIP Design Flow</vt:lpstr>
      <vt:lpstr>Lab Environments</vt:lpstr>
      <vt:lpstr>Goal of ASIP Lab</vt:lpstr>
      <vt:lpstr>Pipeline Processor</vt:lpstr>
      <vt:lpstr>Pipelining</vt:lpstr>
      <vt:lpstr>Pipeline Processor Used</vt:lpstr>
      <vt:lpstr>Profiling on Control-Flow Graph</vt:lpstr>
      <vt:lpstr>Constraints for Designing Custom Instructions</vt:lpstr>
      <vt:lpstr>Important Documents</vt:lpstr>
      <vt:lpstr>Important Directories</vt:lpstr>
      <vt:lpstr>Important Note</vt:lpstr>
      <vt:lpstr>Important Note</vt:lpstr>
      <vt:lpstr>How to access?</vt:lpstr>
      <vt:lpstr>Recommended Reading for Session-1</vt:lpstr>
      <vt:lpstr>An Example: Application</vt:lpstr>
      <vt:lpstr>An Example: ASIPs</vt:lpstr>
      <vt:lpstr>An Example: Benchmarking</vt:lpstr>
      <vt:lpstr>An Example: Conclusions</vt:lpstr>
      <vt:lpstr>An Example: HW Implementation</vt:lpstr>
      <vt:lpstr>Supervisors and the regular meeting</vt:lpstr>
    </vt:vector>
  </TitlesOfParts>
  <Company>Karlsruher Institut für Technologie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Hussain</dc:creator>
  <cp:lastModifiedBy>Sajjad Hussain</cp:lastModifiedBy>
  <cp:revision>124</cp:revision>
  <dcterms:created xsi:type="dcterms:W3CDTF">2019-03-12T10:43:57Z</dcterms:created>
  <dcterms:modified xsi:type="dcterms:W3CDTF">2021-03-21T01:43:50Z</dcterms:modified>
</cp:coreProperties>
</file>